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748" r:id="rId2"/>
    <p:sldMasterId id="2147483733" r:id="rId3"/>
    <p:sldMasterId id="2147483763" r:id="rId4"/>
  </p:sldMasterIdLst>
  <p:notesMasterIdLst>
    <p:notesMasterId r:id="rId31"/>
  </p:notesMasterIdLst>
  <p:sldIdLst>
    <p:sldId id="257" r:id="rId5"/>
    <p:sldId id="283" r:id="rId6"/>
    <p:sldId id="258" r:id="rId7"/>
    <p:sldId id="284" r:id="rId8"/>
    <p:sldId id="285" r:id="rId9"/>
    <p:sldId id="286" r:id="rId10"/>
    <p:sldId id="287" r:id="rId11"/>
    <p:sldId id="289" r:id="rId12"/>
    <p:sldId id="301" r:id="rId13"/>
    <p:sldId id="291" r:id="rId14"/>
    <p:sldId id="288" r:id="rId15"/>
    <p:sldId id="299" r:id="rId16"/>
    <p:sldId id="302" r:id="rId17"/>
    <p:sldId id="303" r:id="rId18"/>
    <p:sldId id="290" r:id="rId19"/>
    <p:sldId id="293" r:id="rId20"/>
    <p:sldId id="294" r:id="rId21"/>
    <p:sldId id="295" r:id="rId22"/>
    <p:sldId id="296" r:id="rId23"/>
    <p:sldId id="300" r:id="rId24"/>
    <p:sldId id="304" r:id="rId25"/>
    <p:sldId id="292" r:id="rId26"/>
    <p:sldId id="298" r:id="rId27"/>
    <p:sldId id="297" r:id="rId28"/>
    <p:sldId id="305" r:id="rId29"/>
    <p:sldId id="261" r:id="rId30"/>
  </p:sldIdLst>
  <p:sldSz cx="9144000" cy="6858000" type="screen4x3"/>
  <p:notesSz cx="6858000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6C"/>
    <a:srgbClr val="E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165" autoAdjust="0"/>
  </p:normalViewPr>
  <p:slideViewPr>
    <p:cSldViewPr showGuides="1">
      <p:cViewPr varScale="1">
        <p:scale>
          <a:sx n="83" d="100"/>
          <a:sy n="83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16" y="-96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1C7F656-6C7C-4016-B601-23B462E6BC26}" type="datetimeFigureOut">
              <a:rPr lang="cs-CZ" smtClean="0"/>
              <a:pPr/>
              <a:t>12. 2. 2014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319F00E-1642-4F00-B8AC-7581C0C92E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86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7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39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0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31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50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32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559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5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1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468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49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48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6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729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3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46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4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19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6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6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5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9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621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1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9" name="Obrázok 28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81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74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06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3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4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60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59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46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2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8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63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Skupina 28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0" name="Obdélník 29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Obrázok 3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29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47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4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8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40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9" name="Obrázok 28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2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15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35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Skupina 28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0" name="Obdélník 29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Obrázok 3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3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99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9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15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01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5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1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0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19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3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4572000" y="0"/>
            <a:ext cx="4572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94" r:id="rId2"/>
    <p:sldLayoutId id="2147483728" r:id="rId3"/>
    <p:sldLayoutId id="2147483726" r:id="rId4"/>
    <p:sldLayoutId id="2147483695" r:id="rId5"/>
    <p:sldLayoutId id="2147483696" r:id="rId6"/>
    <p:sldLayoutId id="2147483723" r:id="rId7"/>
    <p:sldLayoutId id="2147483729" r:id="rId8"/>
    <p:sldLayoutId id="2147483732" r:id="rId9"/>
    <p:sldLayoutId id="2147483727" r:id="rId10"/>
    <p:sldLayoutId id="2147483697" r:id="rId11"/>
    <p:sldLayoutId id="2147483698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4572000" y="0"/>
            <a:ext cx="4572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 userDrawn="1"/>
        </p:nvGrpSpPr>
        <p:grpSpPr>
          <a:xfrm>
            <a:off x="3320988" y="2708920"/>
            <a:ext cx="2502024" cy="2074729"/>
            <a:chOff x="4355976" y="4077072"/>
            <a:chExt cx="303900" cy="252000"/>
          </a:xfrm>
          <a:solidFill>
            <a:schemeClr val="tx2">
              <a:alpha val="5000"/>
            </a:schemeClr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355976" y="4077072"/>
              <a:ext cx="231378" cy="229980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4428991" y="4099092"/>
              <a:ext cx="230885" cy="229980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4" name="Obrázok 3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1" name="Skupina 30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2" name="Obdélník 31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4" name="Obrázok 2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1" name="Skupina 30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2" name="Obdélník 31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 userDrawn="1"/>
        </p:nvGrpSpPr>
        <p:grpSpPr>
          <a:xfrm>
            <a:off x="3320988" y="2708920"/>
            <a:ext cx="2502024" cy="2074729"/>
            <a:chOff x="4355976" y="4077072"/>
            <a:chExt cx="303900" cy="252000"/>
          </a:xfrm>
          <a:solidFill>
            <a:schemeClr val="tx2">
              <a:alpha val="5000"/>
            </a:schemeClr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355976" y="4077072"/>
              <a:ext cx="231378" cy="229980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428991" y="4099092"/>
              <a:ext cx="230885" cy="229980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0" name="Obrázok 29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188" y="2130425"/>
            <a:ext cx="7921252" cy="2738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t-BR" dirty="0"/>
              <a:t>Úložisko a de-duplikácia dát vo Windows 2012 R2 s podporou VDI</a:t>
            </a:r>
            <a:r>
              <a:rPr lang="sk-SK" dirty="0"/>
              <a:t/>
            </a:r>
            <a:br>
              <a:rPr lang="sk-SK" dirty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en-US" dirty="0" smtClean="0"/>
              <a:t>Ondrej </a:t>
            </a:r>
            <a:r>
              <a:rPr lang="sk-SK" dirty="0" smtClean="0"/>
              <a:t>Žilinec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GOPAS: </a:t>
            </a:r>
            <a:r>
              <a:rPr lang="cs-CZ" dirty="0" err="1" smtClean="0"/>
              <a:t>info@gopas,sk</a:t>
            </a:r>
            <a:r>
              <a:rPr lang="cs-CZ" dirty="0" smtClean="0"/>
              <a:t> </a:t>
            </a:r>
            <a:r>
              <a:rPr lang="en-US" dirty="0" smtClean="0"/>
              <a:t>|</a:t>
            </a:r>
            <a:r>
              <a:rPr lang="cs-CZ" dirty="0" smtClean="0"/>
              <a:t> www.gopas.sk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cs-CZ" dirty="0" smtClean="0"/>
              <a:t> www.facebook.com/GOPASSR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8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SMB Transparent Failover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3707904" y="1916832"/>
            <a:ext cx="1656184" cy="361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server</a:t>
            </a:r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1871700" y="2996952"/>
            <a:ext cx="5400600" cy="295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File Server cluster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2123728" y="3233501"/>
            <a:ext cx="1944216" cy="1368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\\server1\share1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5063226" y="3233500"/>
            <a:ext cx="1944216" cy="1368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\\server2\share1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3645107" y="4862184"/>
            <a:ext cx="1853786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Úložisko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3455876" y="2636912"/>
            <a:ext cx="223224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\\cluster\share1</a:t>
            </a:r>
            <a:endParaRPr lang="sk-SK" dirty="0"/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>
          <a:xfrm>
            <a:off x="4535996" y="2278462"/>
            <a:ext cx="0" cy="3584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6-Point Star 17"/>
          <p:cNvSpPr/>
          <p:nvPr/>
        </p:nvSpPr>
        <p:spPr>
          <a:xfrm>
            <a:off x="4344389" y="1389866"/>
            <a:ext cx="360040" cy="360040"/>
          </a:xfrm>
          <a:prstGeom prst="star6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55876" y="2996952"/>
            <a:ext cx="1068533" cy="538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6-Point Star 21"/>
          <p:cNvSpPr/>
          <p:nvPr/>
        </p:nvSpPr>
        <p:spPr>
          <a:xfrm>
            <a:off x="5138853" y="1370073"/>
            <a:ext cx="360040" cy="360040"/>
          </a:xfrm>
          <a:prstGeom prst="star6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76239" y="2996952"/>
            <a:ext cx="1068533" cy="538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0"/>
          </p:cNvCxnSpPr>
          <p:nvPr/>
        </p:nvCxnSpPr>
        <p:spPr>
          <a:xfrm>
            <a:off x="4572000" y="2996952"/>
            <a:ext cx="977064" cy="538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7514" y="1929927"/>
            <a:ext cx="1428573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fails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88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0452 0.18889 L -0.15069 0.28657 L -0.02986 0.57523 " pathEditMode="relative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0451 0.18888 L -0.1507 0.28657 L -0.02986 0.5752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Scale-Out File Server (R2)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Active-Active kláster</a:t>
            </a:r>
          </a:p>
          <a:p>
            <a:r>
              <a:rPr lang="cs-CZ" dirty="0" smtClean="0"/>
              <a:t>Podpora len pre Hyper-V a SQL</a:t>
            </a:r>
            <a:endParaRPr lang="en-US" dirty="0" smtClean="0"/>
          </a:p>
          <a:p>
            <a:r>
              <a:rPr lang="sk-SK" dirty="0"/>
              <a:t>Cluster Shared Volumes</a:t>
            </a:r>
            <a:endParaRPr lang="cs-CZ" dirty="0" smtClean="0"/>
          </a:p>
          <a:p>
            <a:r>
              <a:rPr lang="cs-CZ" dirty="0" smtClean="0"/>
              <a:t>Automaticky sa klient presmeruje na „lepší“ node</a:t>
            </a: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12" y="3645024"/>
            <a:ext cx="26540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Nový FS založený na NTFS</a:t>
            </a:r>
          </a:p>
          <a:p>
            <a:r>
              <a:rPr lang="sk-SK" dirty="0" smtClean="0"/>
              <a:t>„Copy on Write“ – pri zmene súboru sa vždy zapíše na nové miesto</a:t>
            </a:r>
          </a:p>
          <a:p>
            <a:r>
              <a:rPr lang="sk-SK" dirty="0" smtClean="0"/>
              <a:t>Je veľmi odolný voči nečakaným výpadkom</a:t>
            </a:r>
          </a:p>
          <a:p>
            <a:r>
              <a:rPr lang="sk-SK" dirty="0"/>
              <a:t>CHKDSK je rýchly nezávisle nad veľkosti </a:t>
            </a:r>
            <a:r>
              <a:rPr lang="sk-SK" dirty="0" smtClean="0"/>
              <a:t>disku</a:t>
            </a:r>
          </a:p>
          <a:p>
            <a:r>
              <a:rPr lang="sk-SK" dirty="0" smtClean="0"/>
              <a:t>CHKDSK je online – len pokazené dáta sú offline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Nepodporuje kvôty</a:t>
            </a:r>
          </a:p>
          <a:p>
            <a:r>
              <a:rPr lang="sk-SK" dirty="0" smtClean="0"/>
              <a:t>Nepodporuje deduplikáciu</a:t>
            </a:r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ReFS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7" y="1554416"/>
            <a:ext cx="5228298" cy="4682872"/>
          </a:xfrm>
          <a:prstGeom prst="rect">
            <a:avLst/>
          </a:prstGeom>
        </p:spPr>
      </p:pic>
      <p:sp>
        <p:nvSpPr>
          <p:cNvPr id="4" name="Obdélník 3">
            <a:hlinkClick r:id="rId4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4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ReFS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26" y="1772816"/>
            <a:ext cx="73881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iSCSI</a:t>
            </a:r>
            <a:r>
              <a:rPr lang="sk-SK" dirty="0" smtClean="0"/>
              <a:t> a NFS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iSCSI Target je u</a:t>
            </a:r>
            <a:r>
              <a:rPr lang="sk-SK" dirty="0" smtClean="0"/>
              <a:t>ž súčasťou systému</a:t>
            </a:r>
          </a:p>
          <a:p>
            <a:r>
              <a:rPr lang="sk-SK" dirty="0" smtClean="0"/>
              <a:t>iSCSI Network Boot</a:t>
            </a:r>
          </a:p>
          <a:p>
            <a:pPr lvl="1"/>
            <a:r>
              <a:rPr lang="sk-SK" dirty="0" smtClean="0"/>
              <a:t>Bootovanie z iSCSI úložiska</a:t>
            </a:r>
          </a:p>
          <a:p>
            <a:pPr lvl="1"/>
            <a:r>
              <a:rPr lang="sk-SK" dirty="0" smtClean="0"/>
              <a:t>Golden image </a:t>
            </a:r>
            <a:r>
              <a:rPr lang="en-US" dirty="0" smtClean="0"/>
              <a:t>+ </a:t>
            </a:r>
            <a:r>
              <a:rPr lang="sk-SK" dirty="0" smtClean="0"/>
              <a:t>Differencial disks</a:t>
            </a:r>
            <a:endParaRPr lang="en-US" dirty="0" smtClean="0"/>
          </a:p>
          <a:p>
            <a:pPr lvl="1"/>
            <a:r>
              <a:rPr lang="en-US" dirty="0" err="1" smtClean="0"/>
              <a:t>Podpora</a:t>
            </a:r>
            <a:r>
              <a:rPr lang="en-US" dirty="0" smtClean="0"/>
              <a:t> VHDX (R2)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smtClean="0"/>
              <a:t>NFS 4.1 support</a:t>
            </a:r>
          </a:p>
          <a:p>
            <a:r>
              <a:rPr lang="sk-SK" dirty="0" smtClean="0"/>
              <a:t>Je možné vytvárať NFS klástre, ktoré majú rýchlejšie failover časy</a:t>
            </a:r>
          </a:p>
          <a:p>
            <a:pPr lvl="1"/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4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Online backup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to feature</a:t>
            </a:r>
          </a:p>
          <a:p>
            <a:r>
              <a:rPr lang="cs-CZ" dirty="0" smtClean="0"/>
              <a:t>Záloha dát na Windows Azure (Free Trial 30 dní)</a:t>
            </a:r>
          </a:p>
          <a:p>
            <a:r>
              <a:rPr lang="cs-CZ" dirty="0" smtClean="0"/>
              <a:t>Je to voliteľne stiahnuteľné</a:t>
            </a:r>
          </a:p>
          <a:p>
            <a:endParaRPr lang="cs-CZ" dirty="0"/>
          </a:p>
          <a:p>
            <a:r>
              <a:rPr lang="cs-CZ" dirty="0" smtClean="0"/>
              <a:t>Nedajú sa zálohovať systémové disky, len dátové</a:t>
            </a:r>
            <a:endParaRPr lang="en-US" dirty="0" smtClean="0"/>
          </a:p>
          <a:p>
            <a:endParaRPr lang="sk-SK" dirty="0" smtClean="0"/>
          </a:p>
          <a:p>
            <a:r>
              <a:rPr lang="en-US" dirty="0" err="1" smtClean="0"/>
              <a:t>Pozor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PS</a:t>
            </a:r>
            <a:r>
              <a:rPr lang="sk-SK" dirty="0" smtClean="0"/>
              <a:t>Č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Offloaded Data Transfer (ODX)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Prenos dát medzi „inteligentnými“ diskovými poľami pomocou „token-based data transfer“</a:t>
            </a:r>
          </a:p>
          <a:p>
            <a:r>
              <a:rPr lang="cs-CZ" dirty="0" smtClean="0"/>
              <a:t>Využitie pri prenose veľkých súborov</a:t>
            </a:r>
          </a:p>
          <a:p>
            <a:pPr lvl="1"/>
            <a:r>
              <a:rPr lang="cs-CZ" dirty="0" smtClean="0"/>
              <a:t>Virtual Machine provisioning</a:t>
            </a:r>
          </a:p>
          <a:p>
            <a:pPr lvl="1"/>
            <a:r>
              <a:rPr lang="cs-CZ" dirty="0" smtClean="0"/>
              <a:t>Virtual Machine migrácia</a:t>
            </a:r>
          </a:p>
          <a:p>
            <a:r>
              <a:rPr lang="cs-CZ" dirty="0" smtClean="0"/>
              <a:t>Odľahčené CPU a sieť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12" y="3356992"/>
            <a:ext cx="392041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Virtual Fibre Channel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Prístup do SAN z virtuálnych strojov</a:t>
            </a:r>
          </a:p>
          <a:p>
            <a:r>
              <a:rPr lang="cs-CZ" dirty="0" smtClean="0"/>
              <a:t>Každá virtuálna HBA má svoje unikátne WWN</a:t>
            </a:r>
          </a:p>
          <a:p>
            <a:r>
              <a:rPr lang="cs-CZ" dirty="0" smtClean="0"/>
              <a:t>Je možná aj Live Migration pri použití Virtual Fibre Channel</a:t>
            </a:r>
          </a:p>
          <a:p>
            <a:r>
              <a:rPr lang="cs-CZ" dirty="0" smtClean="0"/>
              <a:t>Maximálne 4 vHBA na jednu virtuálku</a:t>
            </a:r>
          </a:p>
          <a:p>
            <a:r>
              <a:rPr lang="cs-CZ" dirty="0" smtClean="0"/>
              <a:t>Podpora MPIO</a:t>
            </a:r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3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r>
              <a:rPr lang="sk-SK" dirty="0" smtClean="0"/>
              <a:t> (R2)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jednom Storage Pool môžu byť HDD a SSD</a:t>
            </a:r>
          </a:p>
          <a:p>
            <a:r>
              <a:rPr lang="sk-SK" dirty="0" smtClean="0"/>
              <a:t>Windows automaticky presúva častejšie používané dáta z HDD na SSD a späť</a:t>
            </a:r>
          </a:p>
          <a:p>
            <a:r>
              <a:rPr lang="sk-SK" dirty="0" smtClean="0"/>
              <a:t>Presúvajú sa 1MB bloky a nie celé súbory</a:t>
            </a:r>
          </a:p>
          <a:p>
            <a:r>
              <a:rPr lang="sk-SK" dirty="0" smtClean="0"/>
              <a:t>Počas dňa sa zbierajú štatistiky využitia blokov a v noci o 1:00 sa deje presun blokov</a:t>
            </a:r>
          </a:p>
          <a:p>
            <a:r>
              <a:rPr lang="sk-SK" dirty="0" smtClean="0"/>
              <a:t>Je možné cez PowerShell zmeniť dáta, ktoré sa majú presunúť (celé súbory, nie bloky)</a:t>
            </a:r>
          </a:p>
          <a:p>
            <a:r>
              <a:rPr lang="sk-SK" dirty="0" smtClean="0"/>
              <a:t>Nedajú sa spraviť tiers z rôznych HDD diskov</a:t>
            </a:r>
            <a:endParaRPr lang="en-US" dirty="0" smtClean="0"/>
          </a:p>
          <a:p>
            <a:r>
              <a:rPr lang="sk-SK" dirty="0" smtClean="0"/>
              <a:t>Nie je možné vytvárať Thin vDisk na Tiered Storage</a:t>
            </a:r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3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Novodobé trendy</a:t>
            </a:r>
          </a:p>
          <a:p>
            <a:r>
              <a:rPr lang="sk-SK" dirty="0" smtClean="0"/>
              <a:t>Storage Spaces</a:t>
            </a:r>
          </a:p>
          <a:p>
            <a:r>
              <a:rPr lang="sk-SK" dirty="0" smtClean="0"/>
              <a:t>SMB 3.0</a:t>
            </a:r>
          </a:p>
          <a:p>
            <a:r>
              <a:rPr lang="sk-SK" dirty="0" smtClean="0"/>
              <a:t>SMB Direct</a:t>
            </a:r>
          </a:p>
          <a:p>
            <a:r>
              <a:rPr lang="sk-SK" dirty="0" smtClean="0"/>
              <a:t>Scale-out file server</a:t>
            </a:r>
          </a:p>
          <a:p>
            <a:r>
              <a:rPr lang="sk-SK" dirty="0" smtClean="0"/>
              <a:t>ReFS</a:t>
            </a:r>
          </a:p>
          <a:p>
            <a:r>
              <a:rPr lang="sk-SK" dirty="0" smtClean="0"/>
              <a:t>Online backup</a:t>
            </a:r>
          </a:p>
          <a:p>
            <a:r>
              <a:rPr lang="sk-SK" dirty="0" smtClean="0"/>
              <a:t>ODX</a:t>
            </a:r>
          </a:p>
          <a:p>
            <a:r>
              <a:rPr lang="sk-SK" dirty="0" smtClean="0"/>
              <a:t>Virtual Fibre Channel</a:t>
            </a:r>
          </a:p>
          <a:p>
            <a:r>
              <a:rPr lang="sk-SK" dirty="0" smtClean="0"/>
              <a:t>Tiered storage</a:t>
            </a:r>
          </a:p>
          <a:p>
            <a:r>
              <a:rPr lang="sk-SK" dirty="0" smtClean="0"/>
              <a:t>Deduplikácia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7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SSD Write-Back Cache (R2)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Slúži na spracovanie špičiek zápisov na disk</a:t>
            </a:r>
          </a:p>
          <a:p>
            <a:r>
              <a:rPr lang="cs-CZ" dirty="0" smtClean="0"/>
              <a:t>Ak sa nachádzajú nejaké SSD disky, tak sa z nich zoberie časť na Write-back Cache</a:t>
            </a:r>
          </a:p>
          <a:p>
            <a:r>
              <a:rPr lang="cs-CZ" dirty="0" smtClean="0"/>
              <a:t>Je možné meniť akú časť si má systém alokovať na SSD diskoch – PowerShell</a:t>
            </a:r>
          </a:p>
          <a:p>
            <a:r>
              <a:rPr lang="cs-CZ" dirty="0" smtClean="0"/>
              <a:t>Podmienky pre použitie:</a:t>
            </a:r>
          </a:p>
          <a:p>
            <a:pPr lvl="1"/>
            <a:r>
              <a:rPr lang="cs-CZ" dirty="0" smtClean="0"/>
              <a:t>Simple – 1 SSD disk</a:t>
            </a:r>
          </a:p>
          <a:p>
            <a:pPr lvl="1"/>
            <a:r>
              <a:rPr lang="cs-CZ" dirty="0" smtClean="0"/>
              <a:t>2-way mirror a single parity – 2 SSD disky</a:t>
            </a:r>
          </a:p>
          <a:p>
            <a:pPr lvl="1"/>
            <a:r>
              <a:rPr lang="cs-CZ" dirty="0" smtClean="0"/>
              <a:t>3-way mirror a 2-way parity – 3 SSD disky</a:t>
            </a:r>
          </a:p>
          <a:p>
            <a:r>
              <a:rPr lang="cs-CZ" dirty="0" smtClean="0"/>
              <a:t>1 GB ak sú splnené podmienky</a:t>
            </a:r>
          </a:p>
          <a:p>
            <a:r>
              <a:rPr lang="cs-CZ" dirty="0" smtClean="0"/>
              <a:t>32 MB ak nie sú splnené podmienky</a:t>
            </a:r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3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Deduplikácia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Ddpeval.exe</a:t>
            </a:r>
          </a:p>
          <a:p>
            <a:r>
              <a:rPr lang="cs-CZ" dirty="0" smtClean="0"/>
              <a:t>Deduplikácia sa zapína na Volume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Deduplikácia nie je online ale musí byť naplanovaná</a:t>
            </a:r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198780"/>
            <a:ext cx="3034680" cy="21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Deduplikácia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Dáta na diskoch sa zanalyzujú</a:t>
            </a:r>
          </a:p>
          <a:p>
            <a:pPr lvl="1"/>
            <a:r>
              <a:rPr lang="cs-CZ" sz="1600" dirty="0"/>
              <a:t>Rozdelia sa na „chunks“</a:t>
            </a:r>
            <a:r>
              <a:rPr lang="en-US" sz="1600" dirty="0"/>
              <a:t> (32-128kB</a:t>
            </a:r>
            <a:r>
              <a:rPr lang="en-US" sz="1600" dirty="0" smtClean="0"/>
              <a:t>)</a:t>
            </a:r>
            <a:endParaRPr lang="sk-SK" sz="1600" dirty="0" smtClean="0"/>
          </a:p>
          <a:p>
            <a:pPr lvl="1"/>
            <a:r>
              <a:rPr lang="sk-SK" sz="1600" dirty="0"/>
              <a:t>System Volume Information</a:t>
            </a:r>
            <a:endParaRPr lang="en-US" sz="1600" dirty="0" smtClean="0"/>
          </a:p>
          <a:p>
            <a:r>
              <a:rPr lang="en-US" sz="2000" dirty="0" err="1" smtClean="0"/>
              <a:t>Obmed</a:t>
            </a:r>
            <a:r>
              <a:rPr lang="sk-SK" sz="2000" dirty="0" smtClean="0"/>
              <a:t>zenia: file-age, system state súbory, kryptované súbory, súbory menšie ako 32KB (nie je pravda v R2)</a:t>
            </a:r>
          </a:p>
          <a:p>
            <a:endParaRPr lang="cs-CZ" sz="2000" dirty="0"/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780858"/>
            <a:ext cx="3754760" cy="24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Deduplikácia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Znižovanie reálnych dát na diskoch</a:t>
            </a:r>
          </a:p>
          <a:p>
            <a:r>
              <a:rPr lang="cs-CZ" dirty="0" smtClean="0"/>
              <a:t>Úplne transparentné pre klientov</a:t>
            </a:r>
          </a:p>
          <a:p>
            <a:r>
              <a:rPr lang="cs-CZ" dirty="0" smtClean="0"/>
              <a:t>Implementácia s BranchCache</a:t>
            </a:r>
          </a:p>
          <a:p>
            <a:r>
              <a:rPr lang="cs-CZ" dirty="0" smtClean="0"/>
              <a:t>Nie je kompatibilné s niektorými zálohovacími soft</a:t>
            </a:r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539025"/>
            <a:ext cx="3754760" cy="26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Deduplikácia (R2)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34" y="2345432"/>
            <a:ext cx="6822932" cy="33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Deduplikácia (R2)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možné zapnúť deduplikáciu nad bežiacimi Hyper-V VM (VDI)</a:t>
            </a:r>
          </a:p>
          <a:p>
            <a:r>
              <a:rPr lang="cs-CZ" dirty="0" smtClean="0"/>
              <a:t>Dedup</a:t>
            </a:r>
            <a:r>
              <a:rPr lang="sk-SK" dirty="0" smtClean="0"/>
              <a:t>likácia otvorených VHD</a:t>
            </a:r>
            <a:r>
              <a:rPr lang="en-US" dirty="0" smtClean="0"/>
              <a:t> a VHDX</a:t>
            </a:r>
            <a:r>
              <a:rPr lang="sk-SK" dirty="0" smtClean="0"/>
              <a:t> súborov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Niektoré merania dokazujú, že deduplikované VM sú rýchlejšie</a:t>
            </a:r>
          </a:p>
          <a:p>
            <a:endParaRPr lang="cs-CZ" dirty="0"/>
          </a:p>
          <a:p>
            <a:r>
              <a:rPr lang="cs-CZ" dirty="0" smtClean="0"/>
              <a:t>20 MB/s WS2012</a:t>
            </a:r>
          </a:p>
          <a:p>
            <a:r>
              <a:rPr lang="cs-CZ" dirty="0" smtClean="0"/>
              <a:t>50 </a:t>
            </a:r>
            <a:r>
              <a:rPr lang="cs-CZ" dirty="0"/>
              <a:t>MB/s </a:t>
            </a:r>
            <a:r>
              <a:rPr lang="cs-CZ" dirty="0" smtClean="0"/>
              <a:t>WS2012R2</a:t>
            </a:r>
          </a:p>
          <a:p>
            <a:endParaRPr lang="cs-CZ" dirty="0"/>
          </a:p>
          <a:p>
            <a:r>
              <a:rPr lang="cs-CZ" dirty="0" smtClean="0"/>
              <a:t>Expand-DedupFile cmdlet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89" y="4833156"/>
            <a:ext cx="4600511" cy="54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461" y="3933056"/>
            <a:ext cx="4485499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DOVIDENIA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GOPAS: </a:t>
            </a:r>
            <a:r>
              <a:rPr lang="cs-CZ" dirty="0" err="1" smtClean="0"/>
              <a:t>info@gopas,sk</a:t>
            </a:r>
            <a:r>
              <a:rPr lang="cs-CZ" dirty="0" smtClean="0"/>
              <a:t> </a:t>
            </a:r>
            <a:r>
              <a:rPr lang="en-US" dirty="0"/>
              <a:t>|</a:t>
            </a:r>
            <a:r>
              <a:rPr lang="cs-CZ" dirty="0"/>
              <a:t> </a:t>
            </a:r>
            <a:r>
              <a:rPr lang="cs-CZ" dirty="0" smtClean="0"/>
              <a:t>www.gopas.sk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cs-CZ" dirty="0"/>
              <a:t> </a:t>
            </a:r>
            <a:r>
              <a:rPr lang="cs-CZ" dirty="0" smtClean="0"/>
              <a:t>www.facebook.com/GOPASSR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611188" y="2997200"/>
            <a:ext cx="8281292" cy="1367904"/>
          </a:xfrm>
        </p:spPr>
        <p:txBody>
          <a:bodyPr/>
          <a:lstStyle/>
          <a:p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ďalších</a:t>
            </a:r>
            <a:r>
              <a:rPr lang="cs-CZ" dirty="0" smtClean="0"/>
              <a:t> </a:t>
            </a:r>
            <a:r>
              <a:rPr lang="cs-CZ" dirty="0" err="1" smtClean="0"/>
              <a:t>kurzoch</a:t>
            </a:r>
            <a:r>
              <a:rPr lang="cs-CZ" dirty="0" smtClean="0"/>
              <a:t> v IT </a:t>
            </a:r>
            <a:r>
              <a:rPr lang="cs-CZ" dirty="0" err="1" smtClean="0"/>
              <a:t>školiacom</a:t>
            </a:r>
            <a:r>
              <a:rPr lang="cs-CZ" dirty="0" smtClean="0"/>
              <a:t> </a:t>
            </a:r>
            <a:r>
              <a:rPr lang="cs-CZ" dirty="0" err="1" smtClean="0"/>
              <a:t>stredisku</a:t>
            </a:r>
            <a:r>
              <a:rPr lang="cs-CZ" dirty="0" smtClean="0"/>
              <a:t> GOPAS SR,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Novodobé trendy</a:t>
            </a:r>
            <a:r>
              <a:rPr lang="en-US" dirty="0" smtClean="0"/>
              <a:t> a </a:t>
            </a:r>
            <a:r>
              <a:rPr lang="en-US" dirty="0" err="1" smtClean="0"/>
              <a:t>potreby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Znižovanie nákladov na úložisko</a:t>
            </a:r>
          </a:p>
          <a:p>
            <a:r>
              <a:rPr lang="cs-CZ" dirty="0" smtClean="0"/>
              <a:t>Vysokovýkonné úložisko</a:t>
            </a:r>
          </a:p>
          <a:p>
            <a:r>
              <a:rPr lang="cs-CZ" dirty="0" smtClean="0"/>
              <a:t>Vysokodostupné úložisko</a:t>
            </a:r>
          </a:p>
          <a:p>
            <a:r>
              <a:rPr lang="cs-CZ" dirty="0" smtClean="0"/>
              <a:t>Zjednodušenie správy úložiska</a:t>
            </a:r>
          </a:p>
          <a:p>
            <a:r>
              <a:rPr lang="cs-CZ" dirty="0" smtClean="0"/>
              <a:t>Cloud </a:t>
            </a:r>
            <a:r>
              <a:rPr lang="cs-CZ" dirty="0"/>
              <a:t>(Private</a:t>
            </a:r>
            <a:r>
              <a:rPr lang="en-US" dirty="0"/>
              <a:t>/Public)</a:t>
            </a:r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Storage Spaces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SSD,SATA a SAS lokálne disky</a:t>
            </a:r>
          </a:p>
          <a:p>
            <a:r>
              <a:rPr lang="cs-CZ" dirty="0" smtClean="0"/>
              <a:t>Rôzne disky sa môžu spájať do Storage Pool</a:t>
            </a:r>
          </a:p>
          <a:p>
            <a:r>
              <a:rPr lang="cs-CZ" dirty="0" smtClean="0"/>
              <a:t>Nad Storage Pool sa vytvorí virtualizovaný disk </a:t>
            </a:r>
            <a:r>
              <a:rPr lang="en-US" dirty="0" smtClean="0"/>
              <a:t>Virtual Disk</a:t>
            </a:r>
            <a:endParaRPr lang="cs-CZ" dirty="0" smtClean="0"/>
          </a:p>
          <a:p>
            <a:r>
              <a:rPr lang="en-US" dirty="0" smtClean="0"/>
              <a:t>Virtual Disk</a:t>
            </a:r>
            <a:r>
              <a:rPr lang="cs-CZ" dirty="0" smtClean="0"/>
              <a:t> nad Storage Pool môžu mať väčšiu veľkosť ako samotný Storage Pool</a:t>
            </a:r>
          </a:p>
          <a:p>
            <a:r>
              <a:rPr lang="en-US" dirty="0" smtClean="0"/>
              <a:t>Virtual Disk</a:t>
            </a:r>
            <a:r>
              <a:rPr lang="cs-CZ" dirty="0" smtClean="0"/>
              <a:t> môžu byť:</a:t>
            </a:r>
          </a:p>
          <a:p>
            <a:pPr lvl="1"/>
            <a:r>
              <a:rPr lang="cs-CZ" dirty="0" smtClean="0"/>
              <a:t>Simple - Strip</a:t>
            </a:r>
          </a:p>
          <a:p>
            <a:pPr lvl="1"/>
            <a:r>
              <a:rPr lang="cs-CZ" dirty="0" smtClean="0"/>
              <a:t>Mirror – 2way</a:t>
            </a:r>
            <a:r>
              <a:rPr lang="en-US" dirty="0" smtClean="0"/>
              <a:t>/3way</a:t>
            </a:r>
            <a:endParaRPr lang="cs-CZ" dirty="0" smtClean="0"/>
          </a:p>
          <a:p>
            <a:pPr lvl="1"/>
            <a:r>
              <a:rPr lang="cs-CZ" dirty="0" smtClean="0"/>
              <a:t>Parity</a:t>
            </a:r>
            <a:r>
              <a:rPr lang="en-US" dirty="0" smtClean="0"/>
              <a:t> – </a:t>
            </a:r>
            <a:r>
              <a:rPr lang="sk-SK" dirty="0" smtClean="0"/>
              <a:t>1way</a:t>
            </a:r>
            <a:r>
              <a:rPr lang="en-US" dirty="0" smtClean="0"/>
              <a:t>/</a:t>
            </a:r>
            <a:r>
              <a:rPr lang="sk-SK" dirty="0"/>
              <a:t>2</a:t>
            </a:r>
            <a:r>
              <a:rPr lang="en-US" dirty="0" smtClean="0"/>
              <a:t>way</a:t>
            </a:r>
            <a:endParaRPr lang="sk-SK" dirty="0" smtClean="0"/>
          </a:p>
          <a:p>
            <a:pPr lvl="1"/>
            <a:r>
              <a:rPr lang="sk-SK" dirty="0" smtClean="0"/>
              <a:t>Slab level </a:t>
            </a:r>
            <a:r>
              <a:rPr lang="en-US" dirty="0" smtClean="0"/>
              <a:t>– </a:t>
            </a:r>
            <a:r>
              <a:rPr lang="en-US" dirty="0" err="1" smtClean="0"/>
              <a:t>nie</a:t>
            </a:r>
            <a:r>
              <a:rPr lang="en-US" dirty="0" smtClean="0"/>
              <a:t> disk level</a:t>
            </a:r>
            <a:endParaRPr lang="cs-CZ" dirty="0" smtClean="0"/>
          </a:p>
          <a:p>
            <a:r>
              <a:rPr lang="en-US" dirty="0" smtClean="0"/>
              <a:t>Virtual Disk</a:t>
            </a:r>
            <a:r>
              <a:rPr lang="cs-CZ" dirty="0" smtClean="0"/>
              <a:t> typ:</a:t>
            </a:r>
          </a:p>
          <a:p>
            <a:pPr lvl="1"/>
            <a:r>
              <a:rPr lang="cs-CZ" dirty="0" smtClean="0"/>
              <a:t>Thin</a:t>
            </a:r>
          </a:p>
          <a:p>
            <a:pPr lvl="1"/>
            <a:r>
              <a:rPr lang="cs-CZ" dirty="0" smtClean="0"/>
              <a:t>Fixed</a:t>
            </a:r>
          </a:p>
          <a:p>
            <a:r>
              <a:rPr lang="cs-CZ" dirty="0" smtClean="0"/>
              <a:t>Volumes - partície</a:t>
            </a:r>
          </a:p>
          <a:p>
            <a:r>
              <a:rPr lang="cs-CZ" dirty="0" smtClean="0"/>
              <a:t>Všetky úrovne sa môžu dynamicky zväčšovať</a:t>
            </a:r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0968"/>
            <a:ext cx="3911692" cy="25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Storage Spaces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Fyzické disky</a:t>
            </a:r>
          </a:p>
          <a:p>
            <a:r>
              <a:rPr lang="cs-CZ" dirty="0" smtClean="0"/>
              <a:t>Storage Pool – zoskupovanie fyzických diskov</a:t>
            </a:r>
          </a:p>
          <a:p>
            <a:r>
              <a:rPr lang="cs-CZ" dirty="0" smtClean="0"/>
              <a:t>Virtual Disk – Disk nad Storage Pool</a:t>
            </a:r>
          </a:p>
          <a:p>
            <a:r>
              <a:rPr lang="cs-CZ" dirty="0" smtClean="0"/>
              <a:t>Volume – „Partícia“</a:t>
            </a:r>
          </a:p>
          <a:p>
            <a:endParaRPr lang="cs-CZ" dirty="0"/>
          </a:p>
          <a:p>
            <a:r>
              <a:rPr lang="cs-CZ" dirty="0" smtClean="0"/>
              <a:t>Thin Virtual Disk sa dajú optimalizovať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 m</a:t>
            </a:r>
            <a:r>
              <a:rPr lang="sk-SK" dirty="0" smtClean="0"/>
              <a:t>ožné z fyzických diskov spraviť Hot-Spare</a:t>
            </a:r>
          </a:p>
          <a:p>
            <a:pPr lvl="1"/>
            <a:r>
              <a:rPr lang="cs-CZ" dirty="0" smtClean="0"/>
              <a:t>Aktivuje sa až 5 minút po prvom write failure</a:t>
            </a:r>
          </a:p>
          <a:p>
            <a:pPr lvl="1"/>
            <a:r>
              <a:rPr lang="cs-CZ" dirty="0" smtClean="0"/>
              <a:t>Pre Read-only disky to nezafunguje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 R2 nie je potrebné robiť host-spare. Využije sa voľné miesto na zvyšných diskoch v Pool-e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Podpora aplikácií v SMB 3.0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Hyper-V kláster potrebuje spoločné úložisko</a:t>
            </a:r>
          </a:p>
          <a:p>
            <a:pPr lvl="1"/>
            <a:r>
              <a:rPr lang="cs-CZ" dirty="0" smtClean="0"/>
              <a:t>Teraz je možné mať uložené VM na zdieľanom priečinku na sieti</a:t>
            </a:r>
          </a:p>
          <a:p>
            <a:r>
              <a:rPr lang="cs-CZ" dirty="0" smtClean="0"/>
              <a:t>Taktiež SQL úložiská môžu byť uložené na zdieľanom priečinku</a:t>
            </a:r>
          </a:p>
          <a:p>
            <a:r>
              <a:rPr lang="cs-CZ" dirty="0" smtClean="0"/>
              <a:t>Už nie je potrebné mať priamo pripojené disky alebo disky na SANke (kláster)</a:t>
            </a:r>
          </a:p>
          <a:p>
            <a:r>
              <a:rPr lang="cs-CZ" dirty="0" smtClean="0"/>
              <a:t>Dá sa zavolať VSS na zdieľanom priečinku</a:t>
            </a:r>
          </a:p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SMB Direct (RDMA)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2592288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5652120" y="1916832"/>
            <a:ext cx="2592288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899592" y="2132856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Aplikácia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899592" y="2911850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SMB klient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899592" y="3690844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TCP</a:t>
            </a:r>
            <a:r>
              <a:rPr lang="en-US" dirty="0" smtClean="0"/>
              <a:t>/IP stack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909087" y="4489042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 </a:t>
            </a:r>
            <a:r>
              <a:rPr lang="en-US" dirty="0" err="1" smtClean="0"/>
              <a:t>ovl</a:t>
            </a:r>
            <a:r>
              <a:rPr lang="sk-SK" dirty="0" smtClean="0"/>
              <a:t>ádač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5832140" y="2132856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Dáta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5832140" y="2926051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SMB server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5832140" y="3727017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TCP</a:t>
            </a:r>
            <a:r>
              <a:rPr lang="en-US" dirty="0" smtClean="0"/>
              <a:t>/IP stack</a:t>
            </a:r>
            <a:endParaRPr lang="sk-SK" dirty="0"/>
          </a:p>
        </p:txBody>
      </p:sp>
      <p:sp>
        <p:nvSpPr>
          <p:cNvPr id="14" name="Rectangle 13"/>
          <p:cNvSpPr/>
          <p:nvPr/>
        </p:nvSpPr>
        <p:spPr>
          <a:xfrm>
            <a:off x="5844467" y="4527983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NIC ovládač</a:t>
            </a:r>
            <a:endParaRPr lang="sk-SK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3212976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884368" y="4797152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54070" y="5504138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NIC</a:t>
            </a:r>
            <a:endParaRPr lang="sk-SK" dirty="0"/>
          </a:p>
        </p:txBody>
      </p:sp>
      <p:sp>
        <p:nvSpPr>
          <p:cNvPr id="24" name="Rectangle 23"/>
          <p:cNvSpPr/>
          <p:nvPr/>
        </p:nvSpPr>
        <p:spPr>
          <a:xfrm>
            <a:off x="4839935" y="5504138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</a:t>
            </a:r>
            <a:endParaRPr lang="sk-SK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15616" y="5805264"/>
            <a:ext cx="151216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51920" y="5792170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516216" y="5798717"/>
            <a:ext cx="1368152" cy="6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15616" y="4056994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15616" y="4694079"/>
            <a:ext cx="0" cy="1098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882605" y="391297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882605" y="3068960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SMB </a:t>
            </a:r>
            <a:r>
              <a:rPr lang="sk-SK" dirty="0"/>
              <a:t>Direct (RDMA)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2592288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5652120" y="1916832"/>
            <a:ext cx="2592288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899592" y="2132856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Aplikácia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899592" y="2911850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SMB klient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1413992" y="3690844"/>
            <a:ext cx="1717847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TCP</a:t>
            </a:r>
            <a:r>
              <a:rPr lang="en-US" dirty="0" smtClean="0"/>
              <a:t>/IP stack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1413991" y="4489042"/>
            <a:ext cx="1727343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 </a:t>
            </a:r>
            <a:r>
              <a:rPr lang="en-US" dirty="0" err="1" smtClean="0"/>
              <a:t>ovl</a:t>
            </a:r>
            <a:r>
              <a:rPr lang="sk-SK" dirty="0" smtClean="0"/>
              <a:t>ádač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>
          <a:xfrm>
            <a:off x="5832140" y="2132856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Dáta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5832140" y="2926051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SMB server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5832140" y="3727017"/>
            <a:ext cx="1692189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TCP</a:t>
            </a:r>
            <a:r>
              <a:rPr lang="en-US" dirty="0" smtClean="0"/>
              <a:t>/IP stack</a:t>
            </a:r>
            <a:endParaRPr lang="sk-SK" dirty="0"/>
          </a:p>
        </p:txBody>
      </p:sp>
      <p:sp>
        <p:nvSpPr>
          <p:cNvPr id="14" name="Rectangle 13"/>
          <p:cNvSpPr/>
          <p:nvPr/>
        </p:nvSpPr>
        <p:spPr>
          <a:xfrm>
            <a:off x="5844467" y="4527983"/>
            <a:ext cx="167986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NIC ovládač</a:t>
            </a:r>
            <a:endParaRPr lang="sk-SK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3212976"/>
            <a:ext cx="0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884368" y="3212976"/>
            <a:ext cx="0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54070" y="5504138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NIC</a:t>
            </a:r>
            <a:endParaRPr lang="sk-SK" dirty="0"/>
          </a:p>
        </p:txBody>
      </p:sp>
      <p:sp>
        <p:nvSpPr>
          <p:cNvPr id="24" name="Rectangle 23"/>
          <p:cNvSpPr/>
          <p:nvPr/>
        </p:nvSpPr>
        <p:spPr>
          <a:xfrm>
            <a:off x="4839935" y="5504138"/>
            <a:ext cx="223224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</a:t>
            </a:r>
            <a:endParaRPr lang="sk-SK" dirty="0"/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1115616" y="5792170"/>
            <a:ext cx="9384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4286318" y="5792170"/>
            <a:ext cx="553617" cy="13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83900" y="5793188"/>
            <a:ext cx="800468" cy="5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SMB Direct (RDMA)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950" y="1773238"/>
            <a:ext cx="7172099" cy="4464050"/>
          </a:xfrm>
          <a:prstGeom prst="rect">
            <a:avLst/>
          </a:prstGeom>
        </p:spPr>
      </p:pic>
      <p:sp>
        <p:nvSpPr>
          <p:cNvPr id="4" name="Obdélník 3">
            <a:hlinkClick r:id="rId4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pas 1  (3 barvy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Gopas 2  (3 barvy + &quot;planetka&quot;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pas 3  (6 barev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pas 4  (6 barev + &quot;planetka&quot;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On-screen Show (4:3)</PresentationFormat>
  <Paragraphs>211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Gopas 1  (3 barvy)</vt:lpstr>
      <vt:lpstr>Gopas 2  (3 barvy + "planetka")</vt:lpstr>
      <vt:lpstr>Gopas 3  (6 barev)</vt:lpstr>
      <vt:lpstr>Gopas 4  (6 barev + "planetka")</vt:lpstr>
      <vt:lpstr> Úložisko a de-duplikácia dát vo Windows 2012 R2 s podporou VDI </vt:lpstr>
      <vt:lpstr>Obsah</vt:lpstr>
      <vt:lpstr>Novodobé trendy a potreby</vt:lpstr>
      <vt:lpstr>Storage Spaces</vt:lpstr>
      <vt:lpstr>Storage Spaces</vt:lpstr>
      <vt:lpstr>Podpora aplikácií v SMB 3.0</vt:lpstr>
      <vt:lpstr>SMB Direct (RDMA)</vt:lpstr>
      <vt:lpstr>SMB Direct (RDMA)</vt:lpstr>
      <vt:lpstr>SMB Direct (RDMA)</vt:lpstr>
      <vt:lpstr>SMB Transparent Failover</vt:lpstr>
      <vt:lpstr>Scale-Out File Server (R2)</vt:lpstr>
      <vt:lpstr>ReFS</vt:lpstr>
      <vt:lpstr>ReFS</vt:lpstr>
      <vt:lpstr>ReFS</vt:lpstr>
      <vt:lpstr>iSCSI a NFS</vt:lpstr>
      <vt:lpstr>Online backup</vt:lpstr>
      <vt:lpstr>Offloaded Data Transfer (ODX)</vt:lpstr>
      <vt:lpstr>Virtual Fibre Channel</vt:lpstr>
      <vt:lpstr>Tiered Storage (R2)</vt:lpstr>
      <vt:lpstr>SSD Write-Back Cache (R2)</vt:lpstr>
      <vt:lpstr>Deduplikácia</vt:lpstr>
      <vt:lpstr>Deduplikácia</vt:lpstr>
      <vt:lpstr>Deduplikácia</vt:lpstr>
      <vt:lpstr>Deduplikácia (R2)</vt:lpstr>
      <vt:lpstr>Deduplikácia (R2)</vt:lpstr>
      <vt:lpstr>DOVIDENIA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2013-03-17T16:22:31Z</dcterms:created>
  <dcterms:modified xsi:type="dcterms:W3CDTF">2014-02-12T07:08:19Z</dcterms:modified>
</cp:coreProperties>
</file>