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313" r:id="rId4"/>
    <p:sldId id="259" r:id="rId5"/>
    <p:sldId id="260" r:id="rId6"/>
    <p:sldId id="264" r:id="rId7"/>
    <p:sldId id="265" r:id="rId8"/>
    <p:sldId id="266" r:id="rId9"/>
    <p:sldId id="268" r:id="rId10"/>
    <p:sldId id="272" r:id="rId11"/>
    <p:sldId id="269" r:id="rId12"/>
    <p:sldId id="273" r:id="rId13"/>
    <p:sldId id="274" r:id="rId14"/>
    <p:sldId id="275" r:id="rId15"/>
    <p:sldId id="276" r:id="rId16"/>
    <p:sldId id="261" r:id="rId17"/>
    <p:sldId id="281" r:id="rId18"/>
    <p:sldId id="282" r:id="rId19"/>
    <p:sldId id="283" r:id="rId20"/>
    <p:sldId id="285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63" r:id="rId29"/>
    <p:sldId id="292" r:id="rId30"/>
    <p:sldId id="293" r:id="rId31"/>
    <p:sldId id="308" r:id="rId32"/>
    <p:sldId id="294" r:id="rId33"/>
    <p:sldId id="295" r:id="rId34"/>
    <p:sldId id="280" r:id="rId35"/>
    <p:sldId id="309" r:id="rId36"/>
    <p:sldId id="316" r:id="rId37"/>
    <p:sldId id="317" r:id="rId38"/>
    <p:sldId id="318" r:id="rId39"/>
    <p:sldId id="319" r:id="rId40"/>
    <p:sldId id="311" r:id="rId41"/>
    <p:sldId id="312" r:id="rId42"/>
    <p:sldId id="314" r:id="rId43"/>
    <p:sldId id="298" r:id="rId44"/>
    <p:sldId id="297" r:id="rId45"/>
    <p:sldId id="301" r:id="rId46"/>
    <p:sldId id="303" r:id="rId47"/>
    <p:sldId id="300" r:id="rId48"/>
    <p:sldId id="304" r:id="rId49"/>
    <p:sldId id="305" r:id="rId50"/>
    <p:sldId id="307" r:id="rId51"/>
    <p:sldId id="315" r:id="rId52"/>
    <p:sldId id="262" r:id="rId53"/>
    <p:sldId id="323" r:id="rId54"/>
    <p:sldId id="320" r:id="rId55"/>
    <p:sldId id="321" r:id="rId56"/>
    <p:sldId id="324" r:id="rId57"/>
    <p:sldId id="322" r:id="rId58"/>
    <p:sldId id="325" r:id="rId59"/>
    <p:sldId id="310" r:id="rId60"/>
    <p:sldId id="258" r:id="rId61"/>
  </p:sldIdLst>
  <p:sldSz cx="9144000" cy="5715000" type="screen16x1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78" y="-27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68CF9-9460-40F9-AB6D-3EF4D6254A0E}" type="datetimeFigureOut">
              <a:rPr lang="sk-SK" smtClean="0"/>
              <a:t>13.2.2013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E2AD-054C-4C6A-B808-AAE4AB74E5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184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http://technet.microsoft.com/en-us/library/dd637832(v=ws.10).aspx</a:t>
            </a:r>
            <a:endParaRPr lang="en-US" dirty="0" smtClean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4E2AD-054C-4C6A-B808-AAE4AB74E510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947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3217540"/>
            <a:ext cx="8352928" cy="8367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081636"/>
            <a:ext cx="8352928" cy="1080120"/>
          </a:xfrm>
        </p:spPr>
        <p:txBody>
          <a:bodyPr lIns="144000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FDC-9FD1-402F-B182-FAD852A980D3}" type="datetimeFigureOut">
              <a:rPr lang="sk-SK" smtClean="0"/>
              <a:t>13.2.2013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2A45-39DE-41DF-835A-7834A884AC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795715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FDC-9FD1-402F-B182-FAD852A980D3}" type="datetimeFigureOut">
              <a:rPr lang="sk-SK" smtClean="0"/>
              <a:t>13.2.2013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2A45-39DE-41DF-835A-7834A884AC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9741314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FDC-9FD1-402F-B182-FAD852A980D3}" type="datetimeFigureOut">
              <a:rPr lang="sk-SK" smtClean="0"/>
              <a:t>13.2.2013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2A45-39DE-41DF-835A-7834A884AC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381504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FDC-9FD1-402F-B182-FAD852A980D3}" type="datetimeFigureOut">
              <a:rPr lang="sk-SK" smtClean="0"/>
              <a:t>13.2.2013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2A45-39DE-41DF-835A-7834A884AC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505705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lIns="108000" anchor="b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FDC-9FD1-402F-B182-FAD852A980D3}" type="datetimeFigureOut">
              <a:rPr lang="sk-SK" smtClean="0"/>
              <a:t>13.2.2013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2A45-39DE-41DF-835A-7834A884AC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873028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FDC-9FD1-402F-B182-FAD852A980D3}" type="datetimeFigureOut">
              <a:rPr lang="sk-SK" smtClean="0"/>
              <a:t>13.2.2013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2A45-39DE-41DF-835A-7834A884AC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053618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FDC-9FD1-402F-B182-FAD852A980D3}" type="datetimeFigureOut">
              <a:rPr lang="sk-SK" smtClean="0"/>
              <a:t>13.2.2013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2A45-39DE-41DF-835A-7834A884AC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1129952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FDC-9FD1-402F-B182-FAD852A980D3}" type="datetimeFigureOut">
              <a:rPr lang="sk-SK" smtClean="0"/>
              <a:t>13.2.2013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2A45-39DE-41DF-835A-7834A884AC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9842692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FDC-9FD1-402F-B182-FAD852A980D3}" type="datetimeFigureOut">
              <a:rPr lang="sk-SK" smtClean="0"/>
              <a:t>13.2.2013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2A45-39DE-41DF-835A-7834A884AC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194553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FDC-9FD1-402F-B182-FAD852A980D3}" type="datetimeFigureOut">
              <a:rPr lang="sk-SK" smtClean="0"/>
              <a:t>13.2.2013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2A45-39DE-41DF-835A-7834A884AC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999730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3FDC-9FD1-402F-B182-FAD852A980D3}" type="datetimeFigureOut">
              <a:rPr lang="sk-SK" smtClean="0"/>
              <a:t>13.2.2013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2A45-39DE-41DF-835A-7834A884AC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470510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942E3FDC-9FD1-402F-B182-FAD852A980D3}" type="datetimeFigureOut">
              <a:rPr lang="sk-SK" smtClean="0"/>
              <a:pPr/>
              <a:t>13.2.2013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95C72A45-39DE-41DF-835A-7834A884AC6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876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ievoSVK" TargetMode="External"/><Relationship Id="rId2" Type="http://schemas.openxmlformats.org/officeDocument/2006/relationships/hyperlink" Target="http://www.cievo.s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technet.microsoft.com/en-us/library/dd837646(v=ws.10).aspx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/>
              <a:t>BranchCache</a:t>
            </a:r>
            <a:r>
              <a:rPr lang="en-US" sz="3600" b="1" dirty="0"/>
              <a:t> </a:t>
            </a:r>
            <a:r>
              <a:rPr lang="en-US" sz="3600" b="1" dirty="0" err="1"/>
              <a:t>vo</a:t>
            </a:r>
            <a:r>
              <a:rPr lang="en-US" sz="3600" b="1" dirty="0"/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Windows </a:t>
            </a:r>
            <a:r>
              <a:rPr lang="en-US" sz="3600" b="1" dirty="0"/>
              <a:t>8 a Windows Server 2012</a:t>
            </a:r>
            <a:endParaRPr lang="sk-SK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k-SK" dirty="0" smtClean="0"/>
          </a:p>
          <a:p>
            <a:r>
              <a:rPr lang="en-US" dirty="0" err="1" smtClean="0"/>
              <a:t>Ondrej</a:t>
            </a:r>
            <a:r>
              <a:rPr lang="en-US" dirty="0" smtClean="0"/>
              <a:t> </a:t>
            </a:r>
            <a:r>
              <a:rPr lang="sk-SK" dirty="0" smtClean="0"/>
              <a:t>Žilinec				</a:t>
            </a:r>
            <a:r>
              <a:rPr lang="sk-SK" dirty="0" smtClean="0">
                <a:hlinkClick r:id="rId2"/>
              </a:rPr>
              <a:t>http://www.cievo.sk</a:t>
            </a:r>
            <a:endParaRPr lang="sk-SK" dirty="0" smtClean="0"/>
          </a:p>
          <a:p>
            <a:r>
              <a:rPr lang="sk-SK" dirty="0" smtClean="0"/>
              <a:t>					</a:t>
            </a:r>
            <a:r>
              <a:rPr lang="sk-SK" dirty="0" smtClean="0">
                <a:hlinkClick r:id="rId3"/>
              </a:rPr>
              <a:t>https</a:t>
            </a:r>
            <a:r>
              <a:rPr lang="sk-SK" dirty="0">
                <a:hlinkClick r:id="rId3"/>
              </a:rPr>
              <a:t>://</a:t>
            </a:r>
            <a:r>
              <a:rPr lang="sk-SK" dirty="0" smtClean="0">
                <a:hlinkClick r:id="rId3"/>
              </a:rPr>
              <a:t>twitter.com/CievoSVK</a:t>
            </a:r>
            <a:r>
              <a:rPr lang="sk-SK" dirty="0" smtClean="0"/>
              <a:t> 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3591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sk-SK" sz="2700" dirty="0"/>
              <a:t>Distributed 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sk-SK" sz="2700" dirty="0"/>
              <a:t>Distributed 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6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sk-SK" sz="2700" dirty="0"/>
              <a:t>Distributed 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sk-SK" sz="2700" dirty="0"/>
              <a:t>Distributed 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sk-SK" sz="2700" dirty="0"/>
              <a:t>Distributed 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sk-SK" sz="2700" dirty="0"/>
              <a:t>Distributed 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en-US" sz="2700" dirty="0" smtClean="0"/>
              <a:t>Hosted</a:t>
            </a:r>
            <a:r>
              <a:rPr lang="sk-SK" sz="2700" dirty="0" smtClean="0"/>
              <a:t> </a:t>
            </a:r>
            <a:r>
              <a:rPr lang="sk-SK" sz="2700" dirty="0"/>
              <a:t>Cache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96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en-US" sz="2700" dirty="0" smtClean="0"/>
              <a:t>Hosted</a:t>
            </a:r>
            <a:r>
              <a:rPr lang="sk-SK" sz="2700" dirty="0" smtClean="0"/>
              <a:t> </a:t>
            </a:r>
            <a:r>
              <a:rPr lang="sk-SK" sz="2700" dirty="0"/>
              <a:t>Cache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3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en-US" sz="2700" dirty="0" smtClean="0"/>
              <a:t>Hosted</a:t>
            </a:r>
            <a:r>
              <a:rPr lang="sk-SK" sz="2700" dirty="0" smtClean="0"/>
              <a:t> </a:t>
            </a:r>
            <a:r>
              <a:rPr lang="sk-SK" sz="2700" dirty="0"/>
              <a:t>Cache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8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en-US" sz="2700" dirty="0" smtClean="0"/>
              <a:t>Hosted</a:t>
            </a:r>
            <a:r>
              <a:rPr lang="sk-SK" sz="2700" dirty="0" smtClean="0"/>
              <a:t> </a:t>
            </a:r>
            <a:r>
              <a:rPr lang="sk-SK" sz="2700" dirty="0"/>
              <a:t>Cache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2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je to BranchCache</a:t>
            </a:r>
            <a:endParaRPr lang="en-US" dirty="0" smtClean="0"/>
          </a:p>
          <a:p>
            <a:r>
              <a:rPr lang="en-US" dirty="0" smtClean="0"/>
              <a:t>In</a:t>
            </a:r>
            <a:r>
              <a:rPr lang="sk-SK" dirty="0" smtClean="0"/>
              <a:t>štalácia BranchCache</a:t>
            </a:r>
          </a:p>
          <a:p>
            <a:r>
              <a:rPr lang="sk-SK" dirty="0" smtClean="0"/>
              <a:t>BranchCache v praxi</a:t>
            </a:r>
          </a:p>
          <a:p>
            <a:r>
              <a:rPr lang="sk-SK" dirty="0" smtClean="0"/>
              <a:t>BranchCache</a:t>
            </a:r>
            <a:r>
              <a:rPr lang="en-US" dirty="0" smtClean="0"/>
              <a:t> </a:t>
            </a:r>
            <a:r>
              <a:rPr lang="en-US" dirty="0" err="1" smtClean="0"/>
              <a:t>cez</a:t>
            </a:r>
            <a:r>
              <a:rPr lang="en-US" dirty="0" smtClean="0"/>
              <a:t> </a:t>
            </a:r>
            <a:r>
              <a:rPr lang="en-US" dirty="0" err="1" smtClean="0"/>
              <a:t>NetMon</a:t>
            </a:r>
            <a:endParaRPr lang="en-US" dirty="0" smtClean="0"/>
          </a:p>
          <a:p>
            <a:r>
              <a:rPr lang="sk-SK" dirty="0" smtClean="0"/>
              <a:t>Ladenie BranchCache</a:t>
            </a:r>
          </a:p>
          <a:p>
            <a:r>
              <a:rPr lang="sk-SK" dirty="0"/>
              <a:t>Ďalšie novinky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43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en-US" sz="2700" dirty="0" smtClean="0"/>
              <a:t>Hosted</a:t>
            </a:r>
            <a:r>
              <a:rPr lang="sk-SK" sz="2700" dirty="0" smtClean="0"/>
              <a:t> </a:t>
            </a:r>
            <a:r>
              <a:rPr lang="sk-SK" sz="2700" dirty="0"/>
              <a:t>Cache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7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en-US" sz="2700" dirty="0" smtClean="0"/>
              <a:t>Hosted</a:t>
            </a:r>
            <a:r>
              <a:rPr lang="sk-SK" sz="2700" dirty="0" smtClean="0"/>
              <a:t> </a:t>
            </a:r>
            <a:r>
              <a:rPr lang="sk-SK" sz="2700" dirty="0"/>
              <a:t>Cache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9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en-US" sz="2700" dirty="0" smtClean="0"/>
              <a:t>Hosted</a:t>
            </a:r>
            <a:r>
              <a:rPr lang="sk-SK" sz="2700" dirty="0" smtClean="0"/>
              <a:t> </a:t>
            </a:r>
            <a:r>
              <a:rPr lang="sk-SK" sz="2700" dirty="0"/>
              <a:t>Cache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4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en-US" sz="2700" dirty="0" smtClean="0"/>
              <a:t>Hosted</a:t>
            </a:r>
            <a:r>
              <a:rPr lang="sk-SK" sz="2700" dirty="0" smtClean="0"/>
              <a:t> </a:t>
            </a:r>
            <a:r>
              <a:rPr lang="sk-SK" sz="2700" dirty="0"/>
              <a:t>Cache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55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en-US" sz="2700" dirty="0" smtClean="0"/>
              <a:t>Hosted</a:t>
            </a:r>
            <a:r>
              <a:rPr lang="sk-SK" sz="2700" dirty="0" smtClean="0"/>
              <a:t> </a:t>
            </a:r>
            <a:r>
              <a:rPr lang="sk-SK" sz="2700" dirty="0"/>
              <a:t>Cache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05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en-US" sz="2700" dirty="0" smtClean="0"/>
              <a:t>Hosted</a:t>
            </a:r>
            <a:r>
              <a:rPr lang="sk-SK" sz="2700" dirty="0" smtClean="0"/>
              <a:t> </a:t>
            </a:r>
            <a:r>
              <a:rPr lang="sk-SK" sz="2700" dirty="0"/>
              <a:t>Cache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en-US" sz="2700" dirty="0" smtClean="0"/>
              <a:t>Hosted</a:t>
            </a:r>
            <a:r>
              <a:rPr lang="sk-SK" sz="2700" dirty="0" smtClean="0"/>
              <a:t> </a:t>
            </a:r>
            <a:r>
              <a:rPr lang="sk-SK" sz="2700" dirty="0"/>
              <a:t>Cache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7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en-US" sz="2700" dirty="0" smtClean="0"/>
              <a:t>Hosted</a:t>
            </a:r>
            <a:r>
              <a:rPr lang="sk-SK" sz="2700" dirty="0" smtClean="0"/>
              <a:t> </a:t>
            </a:r>
            <a:r>
              <a:rPr lang="sk-SK" sz="2700" dirty="0"/>
              <a:t>Cache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2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 - módy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Distributed Cache mode</a:t>
            </a:r>
          </a:p>
          <a:p>
            <a:pPr lvl="1"/>
            <a:r>
              <a:rPr lang="sk-SK" dirty="0" smtClean="0"/>
              <a:t>VÝHODA: Nie je potrebné mať server OS</a:t>
            </a:r>
          </a:p>
          <a:p>
            <a:pPr lvl="1"/>
            <a:r>
              <a:rPr lang="sk-SK" dirty="0" smtClean="0"/>
              <a:t>NEVÝHODA: Dostupnosť dát je overovaná len v jeden IP sieti</a:t>
            </a:r>
          </a:p>
          <a:p>
            <a:pPr marL="457200" lvl="1" indent="0">
              <a:buNone/>
            </a:pPr>
            <a:endParaRPr lang="sk-SK" dirty="0" smtClean="0"/>
          </a:p>
          <a:p>
            <a:r>
              <a:rPr lang="sk-SK" dirty="0" smtClean="0"/>
              <a:t>Hosted Cache mode</a:t>
            </a:r>
          </a:p>
          <a:p>
            <a:pPr lvl="1"/>
            <a:r>
              <a:rPr lang="sk-SK" dirty="0" smtClean="0"/>
              <a:t>VÝHODA: Dostupnosť dát medzi IP sieťami</a:t>
            </a:r>
          </a:p>
          <a:p>
            <a:pPr lvl="1"/>
            <a:r>
              <a:rPr lang="sk-SK" dirty="0" smtClean="0"/>
              <a:t>VÝHODA: Vo W2012 je možné mať viacej Hosted Cache serverov definovaných</a:t>
            </a:r>
          </a:p>
          <a:p>
            <a:pPr lvl="1"/>
            <a:r>
              <a:rPr lang="sk-SK" dirty="0" smtClean="0"/>
              <a:t>NEVÝHODA: Je potrebné mať server OS</a:t>
            </a:r>
          </a:p>
          <a:p>
            <a:pPr marL="57150" indent="0">
              <a:buNone/>
            </a:pPr>
            <a:endParaRPr lang="sk-SK" dirty="0" smtClean="0"/>
          </a:p>
          <a:p>
            <a:pPr marL="57150" indent="0">
              <a:buNone/>
            </a:pPr>
            <a:r>
              <a:rPr lang="sk-SK" dirty="0" smtClean="0"/>
              <a:t>* BC klienta je možné nakonfigurovať </a:t>
            </a:r>
            <a:r>
              <a:rPr lang="sk-SK" b="1" dirty="0" smtClean="0"/>
              <a:t>LEN</a:t>
            </a:r>
            <a:r>
              <a:rPr lang="sk-SK" dirty="0" smtClean="0"/>
              <a:t> na jeden mód</a:t>
            </a:r>
          </a:p>
          <a:p>
            <a:pPr marL="4572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792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 - OS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Klienti</a:t>
            </a:r>
          </a:p>
          <a:p>
            <a:pPr lvl="1"/>
            <a:r>
              <a:rPr lang="sk-SK" dirty="0" smtClean="0"/>
              <a:t>Windows 8</a:t>
            </a:r>
          </a:p>
          <a:p>
            <a:pPr lvl="1"/>
            <a:r>
              <a:rPr lang="sk-SK" dirty="0" smtClean="0"/>
              <a:t>Windows 7 Enterprise</a:t>
            </a:r>
          </a:p>
          <a:p>
            <a:pPr lvl="1"/>
            <a:r>
              <a:rPr lang="sk-SK" dirty="0" smtClean="0"/>
              <a:t>Windows 7 Ultimate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sk-SK" dirty="0" smtClean="0"/>
              <a:t>Servery – Content</a:t>
            </a:r>
          </a:p>
          <a:p>
            <a:pPr lvl="1"/>
            <a:r>
              <a:rPr lang="sk-SK" dirty="0" smtClean="0"/>
              <a:t>Windows Server </a:t>
            </a:r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Windows Server 2008 R2 </a:t>
            </a:r>
            <a:r>
              <a:rPr lang="en-US" dirty="0" err="1" smtClean="0"/>
              <a:t>okrem</a:t>
            </a:r>
            <a:r>
              <a:rPr lang="en-US" dirty="0" smtClean="0"/>
              <a:t>:</a:t>
            </a:r>
          </a:p>
          <a:p>
            <a:pPr lvl="2"/>
            <a:r>
              <a:rPr lang="en-US" dirty="0"/>
              <a:t>Windows Server 2008 R2 Enterprise Server Core Installation with </a:t>
            </a:r>
            <a:r>
              <a:rPr lang="en-US" dirty="0" smtClean="0"/>
              <a:t>Hyper-V</a:t>
            </a:r>
          </a:p>
          <a:p>
            <a:pPr lvl="2"/>
            <a:r>
              <a:rPr lang="en-US" dirty="0"/>
              <a:t>Windows Server 2008 R2 Datacenter Server Core Installation with </a:t>
            </a:r>
            <a:r>
              <a:rPr lang="en-US" dirty="0" smtClean="0"/>
              <a:t>Hyper-V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k-SK" sz="4000" dirty="0" smtClean="0"/>
          </a:p>
          <a:p>
            <a:pPr marL="0" indent="0" algn="ctr">
              <a:buNone/>
            </a:pPr>
            <a:endParaRPr lang="sk-SK" sz="4000" dirty="0"/>
          </a:p>
          <a:p>
            <a:pPr marL="0" indent="0" algn="ctr">
              <a:buNone/>
            </a:pPr>
            <a:r>
              <a:rPr lang="sk-SK" sz="4000" dirty="0" smtClean="0"/>
              <a:t>Čo je to BranchCache</a:t>
            </a:r>
            <a:endParaRPr lang="en-US" sz="40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81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 - OS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Servery</a:t>
            </a:r>
            <a:r>
              <a:rPr lang="en-US" dirty="0" smtClean="0"/>
              <a:t> – Hosted Cache</a:t>
            </a:r>
          </a:p>
          <a:p>
            <a:pPr lvl="1"/>
            <a:r>
              <a:rPr lang="en-US" dirty="0" smtClean="0"/>
              <a:t>Windows Server 2012</a:t>
            </a:r>
            <a:endParaRPr lang="sk-SK" dirty="0" smtClean="0"/>
          </a:p>
          <a:p>
            <a:pPr lvl="1"/>
            <a:r>
              <a:rPr lang="sk-SK" dirty="0" smtClean="0"/>
              <a:t>Windows Server 2008 </a:t>
            </a:r>
            <a:r>
              <a:rPr lang="en-US" dirty="0" smtClean="0"/>
              <a:t>R2 Enterprise</a:t>
            </a:r>
          </a:p>
          <a:p>
            <a:pPr lvl="1"/>
            <a:r>
              <a:rPr lang="en-US" dirty="0"/>
              <a:t>Windows Server 2008 R2 Enterprise with </a:t>
            </a:r>
            <a:r>
              <a:rPr lang="en-US" dirty="0" smtClean="0"/>
              <a:t>Hyper-V</a:t>
            </a:r>
          </a:p>
          <a:p>
            <a:pPr lvl="1"/>
            <a:r>
              <a:rPr lang="sk-SK" dirty="0"/>
              <a:t>Windows Server 2008 R2 Enterprise Server Core </a:t>
            </a:r>
            <a:r>
              <a:rPr lang="sk-SK" dirty="0" smtClean="0"/>
              <a:t>Installation</a:t>
            </a:r>
            <a:endParaRPr lang="en-US" dirty="0" smtClean="0"/>
          </a:p>
          <a:p>
            <a:pPr lvl="1"/>
            <a:r>
              <a:rPr lang="en-US" dirty="0"/>
              <a:t>Windows Server 2008 R2 Enterprise Server Core Installation with </a:t>
            </a:r>
            <a:r>
              <a:rPr lang="en-US" dirty="0" smtClean="0"/>
              <a:t>Hyper-V</a:t>
            </a:r>
          </a:p>
          <a:p>
            <a:pPr lvl="1"/>
            <a:r>
              <a:rPr lang="en-US" dirty="0"/>
              <a:t>Windows Server 2008 R2 for Itanium-Based Systems </a:t>
            </a:r>
            <a:endParaRPr lang="en-US" dirty="0" smtClean="0"/>
          </a:p>
          <a:p>
            <a:pPr lvl="1"/>
            <a:r>
              <a:rPr lang="pt-BR" dirty="0"/>
              <a:t>Windows Server® 2008 R2 Datacenter </a:t>
            </a:r>
            <a:endParaRPr lang="pt-BR" dirty="0" smtClean="0"/>
          </a:p>
          <a:p>
            <a:pPr lvl="1"/>
            <a:r>
              <a:rPr lang="en-US" dirty="0"/>
              <a:t>Windows Server® 2008 R2 Datacenter with </a:t>
            </a:r>
            <a:r>
              <a:rPr lang="en-US" dirty="0" smtClean="0"/>
              <a:t>Hyper-V</a:t>
            </a:r>
          </a:p>
          <a:p>
            <a:pPr lvl="1"/>
            <a:r>
              <a:rPr lang="en-US" dirty="0"/>
              <a:t>Windows Server 2008 R2 Datacenter Server Core Installation with </a:t>
            </a:r>
            <a:r>
              <a:rPr lang="en-US" dirty="0" smtClean="0"/>
              <a:t>Hyper-V</a:t>
            </a:r>
          </a:p>
        </p:txBody>
      </p:sp>
    </p:spTree>
    <p:extLst>
      <p:ext uri="{BB962C8B-B14F-4D97-AF65-F5344CB8AC3E}">
        <p14:creationId xmlns:p14="http://schemas.microsoft.com/office/powerpoint/2010/main" val="153795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 – BC hash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sk-SK" sz="2400" dirty="0" smtClean="0"/>
              <a:t>Výpočet segment hash-u</a:t>
            </a:r>
          </a:p>
          <a:p>
            <a:pPr marL="914400" lvl="1" indent="-457200"/>
            <a:r>
              <a:rPr lang="sk-SK" sz="2000" dirty="0" smtClean="0"/>
              <a:t>Obsah (web stránky/súbory) sa rozdelí na bloky</a:t>
            </a:r>
          </a:p>
          <a:p>
            <a:pPr marL="914400" lvl="1" indent="-457200"/>
            <a:r>
              <a:rPr lang="sk-SK" sz="2000" dirty="0" smtClean="0"/>
              <a:t>Hash algoritmus SHA256</a:t>
            </a:r>
            <a:r>
              <a:rPr lang="en-US" sz="2000" dirty="0" smtClean="0"/>
              <a:t>:</a:t>
            </a:r>
          </a:p>
          <a:p>
            <a:pPr marL="1314450" lvl="2" indent="-457200"/>
            <a:r>
              <a:rPr lang="sk-SK" sz="1600" dirty="0" smtClean="0"/>
              <a:t>Tajné heslo</a:t>
            </a:r>
            <a:r>
              <a:rPr lang="en-US" sz="1600" dirty="0" smtClean="0"/>
              <a:t>/secret</a:t>
            </a:r>
            <a:r>
              <a:rPr lang="sk-SK" sz="1600" dirty="0" smtClean="0"/>
              <a:t> na content serveroch</a:t>
            </a:r>
          </a:p>
          <a:p>
            <a:pPr marL="1314450" lvl="2" indent="-457200"/>
            <a:r>
              <a:rPr lang="sk-SK" sz="1600" dirty="0" smtClean="0"/>
              <a:t>Nie je možné generovať rovnaký hash bez tajného čísla</a:t>
            </a:r>
          </a:p>
          <a:p>
            <a:pPr marL="1314450" lvl="2" indent="-457200"/>
            <a:r>
              <a:rPr lang="en-US" sz="1600" dirty="0" err="1" smtClean="0"/>
              <a:t>Pomer</a:t>
            </a:r>
            <a:r>
              <a:rPr lang="en-US" sz="1600" dirty="0" smtClean="0"/>
              <a:t> </a:t>
            </a:r>
            <a:r>
              <a:rPr lang="en-US" sz="1600" dirty="0" err="1" smtClean="0"/>
              <a:t>hash:data</a:t>
            </a:r>
            <a:r>
              <a:rPr lang="en-US" sz="1600" dirty="0" smtClean="0"/>
              <a:t> je 1:2000</a:t>
            </a:r>
            <a:endParaRPr lang="sk-SK" sz="1600" dirty="0" smtClean="0"/>
          </a:p>
          <a:p>
            <a:pPr marL="1314450" lvl="2" indent="-457200"/>
            <a:r>
              <a:rPr lang="en-US" sz="1600" dirty="0" err="1" smtClean="0"/>
              <a:t>Naj</a:t>
            </a:r>
            <a:r>
              <a:rPr lang="sk-SK" sz="1600" dirty="0" smtClean="0"/>
              <a:t>menšia veľkosť, ktorú BC bude prepočítavať je 64kB</a:t>
            </a:r>
            <a:endParaRPr lang="en-US" sz="1600" dirty="0" smtClean="0"/>
          </a:p>
          <a:p>
            <a:pPr marL="1314450" lvl="2" indent="-457200"/>
            <a:r>
              <a:rPr lang="en-US" sz="1600" dirty="0" err="1" smtClean="0"/>
              <a:t>Deduplication</a:t>
            </a:r>
            <a:r>
              <a:rPr lang="en-US" sz="1600" dirty="0" smtClean="0"/>
              <a:t> v</a:t>
            </a:r>
            <a:r>
              <a:rPr lang="sk-SK" sz="1600" dirty="0" smtClean="0"/>
              <a:t>ýhodou</a:t>
            </a:r>
          </a:p>
          <a:p>
            <a:pPr marL="514350" indent="-457200"/>
            <a:endParaRPr lang="sk-SK" sz="2200" dirty="0" smtClean="0"/>
          </a:p>
          <a:p>
            <a:pPr marL="914400" lvl="1" indent="-457200"/>
            <a:endParaRPr lang="sk-SK" dirty="0"/>
          </a:p>
          <a:p>
            <a:pPr marL="914400" lvl="1" indent="-457200"/>
            <a:endParaRPr lang="sk-SK" dirty="0" smtClean="0"/>
          </a:p>
          <a:p>
            <a:pPr marL="914400" lvl="1" indent="-457200"/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93604"/>
            <a:ext cx="49625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94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 - </a:t>
            </a:r>
            <a:r>
              <a:rPr lang="en-US" dirty="0" err="1" smtClean="0"/>
              <a:t>verzie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V</a:t>
            </a:r>
            <a:r>
              <a:rPr lang="sk-SK" b="1" dirty="0" smtClean="0"/>
              <a:t>ersion </a:t>
            </a:r>
            <a:r>
              <a:rPr lang="en-US" b="1" dirty="0" smtClean="0"/>
              <a:t>1</a:t>
            </a:r>
            <a:endParaRPr lang="sk-SK" b="1" dirty="0" smtClean="0"/>
          </a:p>
          <a:p>
            <a:pPr>
              <a:buFontTx/>
              <a:buChar char="-"/>
            </a:pPr>
            <a:r>
              <a:rPr lang="sk-SK" dirty="0" smtClean="0"/>
              <a:t>Podpora pre Windows 2008 R2 a Windows 7</a:t>
            </a:r>
          </a:p>
          <a:p>
            <a:pPr>
              <a:buFontTx/>
              <a:buChar char="-"/>
            </a:pPr>
            <a:r>
              <a:rPr lang="sk-SK" dirty="0" smtClean="0"/>
              <a:t>Segmenty sú väčšie ako segmenty pri V2</a:t>
            </a:r>
          </a:p>
          <a:p>
            <a:pPr>
              <a:buFontTx/>
              <a:buChar char="-"/>
            </a:pPr>
            <a:r>
              <a:rPr lang="sk-SK" dirty="0" smtClean="0"/>
              <a:t>Rozdeľuje data na segmenty</a:t>
            </a:r>
            <a:r>
              <a:rPr lang="en-US" dirty="0" smtClean="0"/>
              <a:t>/</a:t>
            </a:r>
            <a:r>
              <a:rPr lang="en-US" dirty="0" err="1" smtClean="0"/>
              <a:t>bloky</a:t>
            </a:r>
            <a:r>
              <a:rPr lang="sk-SK" dirty="0" smtClean="0"/>
              <a:t> s pevnou dĺžkou</a:t>
            </a:r>
          </a:p>
          <a:p>
            <a:pPr lvl="1">
              <a:buFontTx/>
              <a:buChar char="-"/>
            </a:pPr>
            <a:r>
              <a:rPr lang="sk-SK" dirty="0" smtClean="0"/>
              <a:t>Keď užívateľ zmení dĺžku súboru, nie je znehodnotený iba hash zmeneného segmentu, ale hash všetkých segmentov za nim až po koniec súboru</a:t>
            </a:r>
          </a:p>
          <a:p>
            <a:pPr lvl="1">
              <a:buFontTx/>
              <a:buChar char="-"/>
            </a:pPr>
            <a:r>
              <a:rPr lang="sk-SK" dirty="0" smtClean="0"/>
              <a:t>Pri ďalšom poslaní súboru cez WAN linku sa pošlu zmenené </a:t>
            </a:r>
            <a:r>
              <a:rPr lang="en-US" dirty="0" err="1" smtClean="0"/>
              <a:t>bloky</a:t>
            </a:r>
            <a:r>
              <a:rPr lang="sk-SK" dirty="0" smtClean="0"/>
              <a:t> a všetky </a:t>
            </a:r>
            <a:r>
              <a:rPr lang="en-US" dirty="0" err="1" smtClean="0"/>
              <a:t>bloky</a:t>
            </a:r>
            <a:r>
              <a:rPr lang="sk-SK" dirty="0" smtClean="0"/>
              <a:t> do konca súboru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51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 - </a:t>
            </a:r>
            <a:r>
              <a:rPr lang="en-US" dirty="0" err="1" smtClean="0"/>
              <a:t>verzie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V</a:t>
            </a:r>
            <a:r>
              <a:rPr lang="sk-SK" b="1" dirty="0" smtClean="0"/>
              <a:t>ersion 2</a:t>
            </a:r>
          </a:p>
          <a:p>
            <a:pPr>
              <a:buFontTx/>
              <a:buChar char="-"/>
            </a:pPr>
            <a:r>
              <a:rPr lang="sk-SK" dirty="0" smtClean="0"/>
              <a:t>Podpora pre Windows Server 2012 a Windows 8</a:t>
            </a:r>
          </a:p>
          <a:p>
            <a:pPr>
              <a:buFontTx/>
              <a:buChar char="-"/>
            </a:pPr>
            <a:r>
              <a:rPr lang="sk-SK" dirty="0" smtClean="0"/>
              <a:t>Segmenty sú menšie ako pri V1</a:t>
            </a:r>
          </a:p>
          <a:p>
            <a:pPr>
              <a:buFontTx/>
              <a:buChar char="-"/>
            </a:pPr>
            <a:r>
              <a:rPr lang="sk-SK" dirty="0" smtClean="0"/>
              <a:t>Rozdeľuje data na </a:t>
            </a:r>
            <a:r>
              <a:rPr lang="en-US" dirty="0" err="1" smtClean="0"/>
              <a:t>bloky</a:t>
            </a:r>
            <a:r>
              <a:rPr lang="sk-SK" dirty="0" smtClean="0"/>
              <a:t> s rôznou dĺžkou</a:t>
            </a:r>
          </a:p>
          <a:p>
            <a:pPr lvl="1">
              <a:buFontTx/>
              <a:buChar char="-"/>
            </a:pPr>
            <a:r>
              <a:rPr lang="sk-SK" dirty="0" smtClean="0"/>
              <a:t>Menej dát sa kopíruje cez WAN linku pri zmene súboru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Version 2 sa používa len ak klient-content server alebo klient-hosted cache server sú Windows 8 a Windows Server 2012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11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 - použitie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Podporované protokoly:</a:t>
            </a:r>
          </a:p>
          <a:p>
            <a:pPr lvl="1"/>
            <a:r>
              <a:rPr lang="sk-SK" dirty="0" smtClean="0"/>
              <a:t>HTTP</a:t>
            </a:r>
            <a:r>
              <a:rPr lang="en-US" dirty="0" smtClean="0"/>
              <a:t>/</a:t>
            </a:r>
            <a:r>
              <a:rPr lang="sk-SK" dirty="0" smtClean="0"/>
              <a:t>HTTPS (IIS)</a:t>
            </a:r>
            <a:endParaRPr lang="en-US" dirty="0" smtClean="0"/>
          </a:p>
          <a:p>
            <a:pPr lvl="1"/>
            <a:r>
              <a:rPr lang="en-US" dirty="0" smtClean="0"/>
              <a:t>BITS</a:t>
            </a:r>
            <a:r>
              <a:rPr lang="sk-SK" dirty="0" smtClean="0"/>
              <a:t> (WSUS, SCCM branch </a:t>
            </a:r>
            <a:r>
              <a:rPr lang="en-US" dirty="0" smtClean="0"/>
              <a:t>D</a:t>
            </a:r>
            <a:r>
              <a:rPr lang="sk-SK" dirty="0" smtClean="0"/>
              <a:t>istribution</a:t>
            </a:r>
            <a:r>
              <a:rPr lang="en-US" dirty="0" smtClean="0"/>
              <a:t> Point</a:t>
            </a:r>
            <a:r>
              <a:rPr lang="sk-SK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SMB</a:t>
            </a:r>
            <a:r>
              <a:rPr lang="sk-SK" dirty="0" smtClean="0"/>
              <a:t> (File server)</a:t>
            </a:r>
          </a:p>
          <a:p>
            <a:pPr marL="457200" lvl="1" indent="0">
              <a:buNone/>
            </a:pP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33564"/>
            <a:ext cx="5976664" cy="170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8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 – bezpečnosť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sk-SK" sz="2200" dirty="0" smtClean="0"/>
              <a:t>Každý blok sa zakryptuje pomocou AES 128 pri prenose po sieti</a:t>
            </a:r>
          </a:p>
          <a:p>
            <a:pPr marL="514350" indent="-457200"/>
            <a:r>
              <a:rPr lang="sk-SK" sz="2200" dirty="0" smtClean="0"/>
              <a:t>Kľúč, ktorý sa používa pri kryptovaní je vypočítaný z „metadát“ prijatých z content servera</a:t>
            </a:r>
          </a:p>
          <a:p>
            <a:pPr marL="514350" indent="-457200"/>
            <a:r>
              <a:rPr lang="sk-SK" sz="2200" dirty="0" smtClean="0"/>
              <a:t>Pri prijatí blokov sa dekryptujú a spraví sa znova hash a porovná, či neboli dáta cestou zmenené</a:t>
            </a:r>
          </a:p>
          <a:p>
            <a:pPr marL="914400" lvl="1" indent="-457200"/>
            <a:endParaRPr lang="sk-SK" dirty="0"/>
          </a:p>
          <a:p>
            <a:pPr marL="914400" lvl="1" indent="-457200"/>
            <a:endParaRPr lang="sk-SK" dirty="0" smtClean="0"/>
          </a:p>
          <a:p>
            <a:pPr marL="914400" lvl="1" indent="-457200"/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93604"/>
            <a:ext cx="49625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3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 – bezpečnosť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457200"/>
            <a:r>
              <a:rPr lang="sk-SK" dirty="0" smtClean="0"/>
              <a:t>Možné bezpečnostné útoky:</a:t>
            </a:r>
          </a:p>
          <a:p>
            <a:pPr marL="914400" lvl="1" indent="-457200"/>
            <a:r>
              <a:rPr lang="sk-SK" b="1" dirty="0" smtClean="0"/>
              <a:t>Poslanie zmenených informácií žiadateľovi</a:t>
            </a:r>
            <a:r>
              <a:rPr lang="sk-SK" dirty="0" smtClean="0"/>
              <a:t> – klient prijímajúci bloky si prijaté bloky kontroluje voči hash-om</a:t>
            </a:r>
          </a:p>
          <a:p>
            <a:pPr marL="457200" lvl="1" indent="0">
              <a:buNone/>
            </a:pPr>
            <a:endParaRPr lang="sk-SK" dirty="0" smtClean="0"/>
          </a:p>
          <a:p>
            <a:pPr marL="914400" lvl="1" indent="-457200"/>
            <a:r>
              <a:rPr lang="sk-SK" b="1" dirty="0" smtClean="0"/>
              <a:t>Poslanie blokov klientovi, ktorý o to požiada</a:t>
            </a:r>
            <a:r>
              <a:rPr lang="sk-SK" dirty="0" smtClean="0"/>
              <a:t> – Segment ID sú verejné dostupné, ale všetky bloky sú zakryptované pri prenose po sieti. Dekryptovací kľúč dostane klient pri prístupe na content server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overe</a:t>
            </a:r>
            <a:r>
              <a:rPr lang="sk-SK" dirty="0" smtClean="0"/>
              <a:t>ní, čiže útočník kľúč nemá</a:t>
            </a:r>
          </a:p>
          <a:p>
            <a:pPr marL="914400" lvl="1" indent="-45720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34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 – bezpečnosť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457200"/>
            <a:r>
              <a:rPr lang="sk-SK" dirty="0" smtClean="0"/>
              <a:t>Možné bezpečnostné útoky:</a:t>
            </a:r>
          </a:p>
          <a:p>
            <a:pPr marL="914400" lvl="1" indent="-457200"/>
            <a:r>
              <a:rPr lang="sk-SK" b="1" dirty="0" smtClean="0"/>
              <a:t>Sniffovanie siete</a:t>
            </a:r>
            <a:r>
              <a:rPr lang="sk-SK" dirty="0" smtClean="0"/>
              <a:t> – bloky sú kryptované pri prenose po sieti kľúčom, ktorý dostane klient od content servera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overe</a:t>
            </a:r>
            <a:r>
              <a:rPr lang="sk-SK" dirty="0" smtClean="0"/>
              <a:t>ní</a:t>
            </a:r>
          </a:p>
          <a:p>
            <a:pPr marL="457200" lvl="1" indent="0">
              <a:buNone/>
            </a:pPr>
            <a:endParaRPr lang="sk-SK" dirty="0" smtClean="0"/>
          </a:p>
          <a:p>
            <a:pPr marL="914400" lvl="1" indent="-457200"/>
            <a:r>
              <a:rPr lang="sk-SK" b="1" dirty="0" smtClean="0"/>
              <a:t>DOS útok</a:t>
            </a:r>
            <a:r>
              <a:rPr lang="sk-SK" dirty="0" smtClean="0"/>
              <a:t> – BranchCache si kontroluje koľko krát odpovedal komu a ak je žiadosti veľa, neodpovedá klientovi</a:t>
            </a:r>
            <a:endParaRPr lang="sk-SK" b="1" dirty="0" smtClean="0"/>
          </a:p>
          <a:p>
            <a:pPr marL="914400" lvl="1" indent="-45720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14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 – bezpečnosť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sk-SK" dirty="0" smtClean="0"/>
              <a:t>Distributed Cache</a:t>
            </a:r>
          </a:p>
          <a:p>
            <a:pPr marL="914400" lvl="1" indent="-457200"/>
            <a:r>
              <a:rPr lang="sk-SK" dirty="0" smtClean="0"/>
              <a:t>Bloky uložené na klientoch sú uložené v čitateľnej forme</a:t>
            </a:r>
          </a:p>
          <a:p>
            <a:pPr marL="914400" lvl="1" indent="-457200"/>
            <a:r>
              <a:rPr lang="sk-SK" dirty="0" smtClean="0"/>
              <a:t>Sú chranené </a:t>
            </a:r>
            <a:r>
              <a:rPr lang="sk-SK" b="1" dirty="0" smtClean="0"/>
              <a:t>len</a:t>
            </a:r>
            <a:r>
              <a:rPr lang="sk-SK" dirty="0" smtClean="0"/>
              <a:t> ACL – prístup má len BranchCache servis</a:t>
            </a:r>
          </a:p>
          <a:p>
            <a:pPr marL="914400" lvl="1" indent="-457200"/>
            <a:r>
              <a:rPr lang="sk-SK" dirty="0" smtClean="0"/>
              <a:t>Je možné implementovať EFS alebo BitLocker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07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 – bezpečnosť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457200"/>
            <a:r>
              <a:rPr lang="sk-SK" dirty="0" smtClean="0"/>
              <a:t>Hosted Cache</a:t>
            </a:r>
          </a:p>
          <a:p>
            <a:pPr marL="914400" lvl="1" indent="-457200"/>
            <a:r>
              <a:rPr lang="sk-SK" dirty="0" smtClean="0"/>
              <a:t>Taktiež sú nastavené ACL pre prístup ku obsahu cache</a:t>
            </a:r>
          </a:p>
          <a:p>
            <a:pPr marL="914400" lvl="1" indent="-457200"/>
            <a:r>
              <a:rPr lang="sk-SK" dirty="0" smtClean="0"/>
              <a:t>Windows 2012 - kryptuje obsah cache automaticky</a:t>
            </a:r>
          </a:p>
          <a:p>
            <a:pPr marL="914400" lvl="1" indent="-457200"/>
            <a:r>
              <a:rPr lang="sk-SK" dirty="0" smtClean="0"/>
              <a:t>Windows 2008 R2 – treba implementovať EFS alebo BitLocker</a:t>
            </a:r>
          </a:p>
          <a:p>
            <a:pPr marL="914400" lvl="1" indent="-457200"/>
            <a:r>
              <a:rPr lang="sk-SK" dirty="0" smtClean="0"/>
              <a:t>Keď je klient nastavený pre Hosted Cache, tak aj tak si napĺňa svoju lokálnu cache a ta je </a:t>
            </a:r>
            <a:r>
              <a:rPr lang="sk-SK" b="1" dirty="0" smtClean="0"/>
              <a:t>nekryptovaná</a:t>
            </a:r>
            <a:endParaRPr lang="sk-SK" dirty="0" smtClean="0"/>
          </a:p>
          <a:p>
            <a:pPr marL="914400" lvl="1" indent="-457200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5272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Technológia optimalizácie prenosu dát po WAN linkách</a:t>
            </a:r>
          </a:p>
          <a:p>
            <a:endParaRPr lang="sk-SK" dirty="0" smtClean="0"/>
          </a:p>
          <a:p>
            <a:r>
              <a:rPr lang="sk-SK" dirty="0" smtClean="0"/>
              <a:t>Je založená na zdieľaní si rovnakých dát medzi klientami na „pobočke“</a:t>
            </a:r>
            <a:endParaRPr lang="en-US" dirty="0" smtClean="0"/>
          </a:p>
          <a:p>
            <a:endParaRPr lang="en-US" dirty="0"/>
          </a:p>
          <a:p>
            <a:r>
              <a:rPr lang="sk-SK" dirty="0" smtClean="0"/>
              <a:t>Jednoznačná identifikácia obsahu a dohľadania ho v lokálnej sieti</a:t>
            </a:r>
          </a:p>
          <a:p>
            <a:endParaRPr lang="sk-SK" dirty="0"/>
          </a:p>
          <a:p>
            <a:r>
              <a:rPr lang="sk-SK" dirty="0" smtClean="0"/>
              <a:t>Sú dva módy: Distributed Cache a Hosted Cache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702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 – </a:t>
            </a:r>
            <a:r>
              <a:rPr lang="en-US" dirty="0" err="1" smtClean="0"/>
              <a:t>sie</a:t>
            </a:r>
            <a:r>
              <a:rPr lang="sk-SK" dirty="0" smtClean="0"/>
              <a:t>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457200"/>
            <a:r>
              <a:rPr lang="en-US" sz="2000" dirty="0" smtClean="0"/>
              <a:t>Distributed Cache</a:t>
            </a:r>
            <a:endParaRPr lang="sk-SK" sz="2000" dirty="0" smtClean="0"/>
          </a:p>
          <a:p>
            <a:pPr marL="914400" lvl="1" indent="-457200"/>
            <a:r>
              <a:rPr lang="en-US" sz="1800" dirty="0" smtClean="0"/>
              <a:t>[MS-PCCRD]: Peer Content And Retrieval: Discovery Protocol</a:t>
            </a:r>
          </a:p>
          <a:p>
            <a:pPr marL="1314450" lvl="2" indent="-457200"/>
            <a:r>
              <a:rPr lang="en-US" sz="1600" dirty="0" err="1" smtClean="0"/>
              <a:t>Protokol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detekciu</a:t>
            </a:r>
            <a:r>
              <a:rPr lang="en-US" sz="1600" dirty="0" smtClean="0"/>
              <a:t> </a:t>
            </a:r>
            <a:r>
              <a:rPr lang="en-US" sz="1600" dirty="0" err="1" smtClean="0"/>
              <a:t>segmentov</a:t>
            </a:r>
            <a:r>
              <a:rPr lang="en-US" sz="1600" dirty="0" smtClean="0"/>
              <a:t> v </a:t>
            </a:r>
            <a:r>
              <a:rPr lang="en-US" sz="1600" dirty="0" err="1" smtClean="0"/>
              <a:t>lokalnej</a:t>
            </a:r>
            <a:r>
              <a:rPr lang="en-US" sz="1600" dirty="0" smtClean="0"/>
              <a:t> </a:t>
            </a:r>
            <a:r>
              <a:rPr lang="en-US" sz="1600" dirty="0" err="1" smtClean="0"/>
              <a:t>sieti</a:t>
            </a:r>
            <a:endParaRPr lang="en-US" sz="1600" dirty="0" smtClean="0"/>
          </a:p>
          <a:p>
            <a:pPr marL="1314450" lvl="2" indent="-457200"/>
            <a:r>
              <a:rPr lang="en-US" sz="1600" dirty="0" err="1" smtClean="0"/>
              <a:t>Vyu</a:t>
            </a:r>
            <a:r>
              <a:rPr lang="sk-SK" sz="1600" dirty="0" smtClean="0"/>
              <a:t>žíva WS-Discovery</a:t>
            </a:r>
            <a:endParaRPr lang="en-US" sz="1600" dirty="0" smtClean="0"/>
          </a:p>
          <a:p>
            <a:pPr marL="1314450" lvl="2" indent="-457200"/>
            <a:r>
              <a:rPr lang="en-US" sz="1600" dirty="0" smtClean="0"/>
              <a:t>IPv4: 239.255.255.250</a:t>
            </a:r>
          </a:p>
          <a:p>
            <a:pPr marL="1314450" lvl="2" indent="-457200"/>
            <a:r>
              <a:rPr lang="en-US" sz="1600" dirty="0" smtClean="0"/>
              <a:t>IPv6: FF02::C</a:t>
            </a:r>
          </a:p>
          <a:p>
            <a:pPr marL="1314450" lvl="2" indent="-457200"/>
            <a:r>
              <a:rPr lang="en-US" sz="1600" dirty="0" smtClean="0"/>
              <a:t>Port: 3702</a:t>
            </a:r>
            <a:r>
              <a:rPr lang="sk-SK" sz="1600" dirty="0"/>
              <a:t> </a:t>
            </a:r>
            <a:r>
              <a:rPr lang="sk-SK" sz="1600" dirty="0" smtClean="0"/>
              <a:t>oboma smermi</a:t>
            </a:r>
            <a:endParaRPr lang="sk-SK" sz="1600" dirty="0"/>
          </a:p>
          <a:p>
            <a:pPr marL="857250" lvl="2" indent="0">
              <a:buNone/>
            </a:pPr>
            <a:endParaRPr lang="en-US" sz="1600" dirty="0" smtClean="0"/>
          </a:p>
          <a:p>
            <a:pPr marL="914400" lvl="1" indent="-457200"/>
            <a:r>
              <a:rPr lang="en-US" sz="1800" dirty="0" smtClean="0"/>
              <a:t>[MS-PCCRR]: Peer Content and Retrieval: Retrieval Protocol</a:t>
            </a:r>
          </a:p>
          <a:p>
            <a:pPr marL="1314450" lvl="2" indent="-457200"/>
            <a:r>
              <a:rPr lang="en-US" sz="1600" dirty="0" err="1" smtClean="0"/>
              <a:t>Protokol</a:t>
            </a:r>
            <a:r>
              <a:rPr lang="en-US" sz="1600" dirty="0" smtClean="0"/>
              <a:t> </a:t>
            </a:r>
            <a:r>
              <a:rPr lang="sk-SK" sz="1600" dirty="0" smtClean="0"/>
              <a:t>na sťahovanie blokov medzi klientami</a:t>
            </a:r>
            <a:endParaRPr lang="en-US" sz="1600" dirty="0" smtClean="0"/>
          </a:p>
          <a:p>
            <a:pPr marL="1314450" lvl="2" indent="-457200"/>
            <a:r>
              <a:rPr lang="en-US" sz="1600" dirty="0" smtClean="0"/>
              <a:t>Port: 80</a:t>
            </a:r>
            <a:r>
              <a:rPr lang="sk-SK" sz="1600" dirty="0"/>
              <a:t> </a:t>
            </a:r>
            <a:r>
              <a:rPr lang="sk-SK" sz="1600" dirty="0" smtClean="0"/>
              <a:t>oboma smermi</a:t>
            </a:r>
          </a:p>
          <a:p>
            <a:pPr marL="1314450" lvl="2" indent="-457200"/>
            <a:endParaRPr lang="sk-SK" sz="800" dirty="0"/>
          </a:p>
          <a:p>
            <a:pPr marL="457200" lvl="1" indent="0">
              <a:buNone/>
            </a:pPr>
            <a:r>
              <a:rPr lang="sk-SK" sz="2000" dirty="0" smtClean="0"/>
              <a:t>Nie je možná zmena portov </a:t>
            </a:r>
            <a:r>
              <a:rPr lang="en-US" sz="2000" dirty="0" smtClean="0">
                <a:sym typeface="Wingdings" pitchFamily="2" charset="2"/>
              </a:rPr>
              <a:t>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499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 – </a:t>
            </a:r>
            <a:r>
              <a:rPr lang="en-US" dirty="0" err="1" smtClean="0"/>
              <a:t>sie</a:t>
            </a:r>
            <a:r>
              <a:rPr lang="sk-SK" dirty="0" smtClean="0"/>
              <a:t>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457200"/>
            <a:r>
              <a:rPr lang="en-US" sz="2000" dirty="0" smtClean="0"/>
              <a:t>Hosted Cache</a:t>
            </a:r>
          </a:p>
          <a:p>
            <a:pPr marL="914400" lvl="1" indent="-457200"/>
            <a:r>
              <a:rPr lang="en-US" sz="1800" dirty="0" smtClean="0"/>
              <a:t>[MS-PCCRR]</a:t>
            </a:r>
            <a:r>
              <a:rPr lang="en-US" sz="1800" dirty="0"/>
              <a:t> : Peer Content and Retrieval: Retrieval </a:t>
            </a:r>
            <a:r>
              <a:rPr lang="en-US" sz="1800" dirty="0" smtClean="0"/>
              <a:t>Protocol</a:t>
            </a:r>
            <a:endParaRPr lang="sk-SK" sz="1800" dirty="0" smtClean="0"/>
          </a:p>
          <a:p>
            <a:pPr marL="1314450" lvl="2" indent="-457200"/>
            <a:r>
              <a:rPr lang="sk-SK" sz="1600" dirty="0" smtClean="0"/>
              <a:t>Protokol na komunikáciu a download blokov smerom Hosted Cache server</a:t>
            </a:r>
            <a:endParaRPr lang="en-US" sz="1600" dirty="0"/>
          </a:p>
          <a:p>
            <a:pPr marL="1314450" lvl="2" indent="-457200"/>
            <a:r>
              <a:rPr lang="en-US" sz="1600" dirty="0" smtClean="0"/>
              <a:t>Port: 80</a:t>
            </a:r>
            <a:r>
              <a:rPr lang="sk-SK" sz="1600" dirty="0" smtClean="0"/>
              <a:t> smerom na server od klientov</a:t>
            </a:r>
          </a:p>
          <a:p>
            <a:pPr marL="857250" lvl="2" indent="0">
              <a:buNone/>
            </a:pPr>
            <a:endParaRPr lang="en-US" sz="1600" dirty="0" smtClean="0"/>
          </a:p>
          <a:p>
            <a:pPr marL="914400" lvl="1" indent="-457200"/>
            <a:r>
              <a:rPr lang="en-US" sz="1800" dirty="0" smtClean="0"/>
              <a:t>[MS-PCHC]: Peer Content and Retrieval: Hosted Cache Protocol</a:t>
            </a:r>
            <a:endParaRPr lang="sk-SK" sz="1800" dirty="0" smtClean="0"/>
          </a:p>
          <a:p>
            <a:pPr marL="1314450" lvl="2" indent="-457200"/>
            <a:r>
              <a:rPr lang="sk-SK" sz="1600" dirty="0" smtClean="0"/>
              <a:t>Protokol na upload blokov na Hosted Cache server</a:t>
            </a:r>
          </a:p>
          <a:p>
            <a:pPr marL="1314450" lvl="2" indent="-457200"/>
            <a:r>
              <a:rPr lang="sk-SK" sz="1600" dirty="0" smtClean="0"/>
              <a:t>Port 443 smerom na server od klientov</a:t>
            </a:r>
          </a:p>
          <a:p>
            <a:pPr marL="1314450" lvl="2" indent="-457200"/>
            <a:r>
              <a:rPr lang="sk-SK" sz="1600" dirty="0" smtClean="0"/>
              <a:t>Využíva sa 443 (HTTPS), lebo sa prenaša aj content server secret</a:t>
            </a:r>
            <a:endParaRPr lang="sk-SK" sz="1600" dirty="0"/>
          </a:p>
          <a:p>
            <a:pPr marL="1314450" lvl="2" indent="-457200"/>
            <a:endParaRPr lang="sk-SK" sz="1600" dirty="0" smtClean="0"/>
          </a:p>
          <a:p>
            <a:pPr marL="1314450" lvl="2" indent="-457200"/>
            <a:endParaRPr lang="sk-SK" sz="1600" dirty="0" smtClean="0"/>
          </a:p>
          <a:p>
            <a:pPr marL="57150" indent="0">
              <a:buNone/>
            </a:pPr>
            <a:r>
              <a:rPr lang="sk-SK" sz="1400" dirty="0"/>
              <a:t>Zmena portov je popisaná na </a:t>
            </a:r>
            <a:r>
              <a:rPr lang="sk-SK" sz="1400" dirty="0">
                <a:hlinkClick r:id="rId2"/>
              </a:rPr>
              <a:t>http://technet.microsoft.com/en-us/library/dd837646(v=ws.10).</a:t>
            </a:r>
            <a:r>
              <a:rPr lang="sk-SK" sz="1400" dirty="0" smtClean="0">
                <a:hlinkClick r:id="rId2"/>
              </a:rPr>
              <a:t>aspx</a:t>
            </a:r>
            <a:endParaRPr lang="sk-SK" sz="1400" dirty="0" smtClean="0"/>
          </a:p>
          <a:p>
            <a:pPr marL="857250" lvl="2" indent="0">
              <a:buNone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3225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k-SK" sz="4000" dirty="0" smtClean="0"/>
          </a:p>
          <a:p>
            <a:pPr marL="0" indent="0" algn="ctr">
              <a:buNone/>
            </a:pPr>
            <a:endParaRPr lang="sk-SK" sz="4000" dirty="0"/>
          </a:p>
          <a:p>
            <a:pPr marL="0" indent="0" algn="ctr">
              <a:buNone/>
            </a:pPr>
            <a:r>
              <a:rPr lang="sk-SK" sz="4000" dirty="0" smtClean="0"/>
              <a:t>Inštalácia BranchCache</a:t>
            </a:r>
            <a:endParaRPr lang="en-US" sz="40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85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Inštalácia BranchCache – </a:t>
            </a:r>
            <a:r>
              <a:rPr lang="sk-SK" sz="2700" dirty="0" smtClean="0"/>
              <a:t>content servery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sz="5100" b="1" dirty="0" smtClean="0"/>
              <a:t>IIS </a:t>
            </a:r>
            <a:r>
              <a:rPr lang="en-US" sz="5100" b="1" dirty="0" smtClean="0"/>
              <a:t>+ BITS</a:t>
            </a:r>
            <a:endParaRPr lang="sk-SK" sz="5100" b="1" dirty="0" smtClean="0"/>
          </a:p>
          <a:p>
            <a:pPr lvl="1"/>
            <a:r>
              <a:rPr lang="sk-SK" dirty="0" smtClean="0"/>
              <a:t>Je potrebné nainštalovať BranchCache feature </a:t>
            </a:r>
          </a:p>
          <a:p>
            <a:pPr lvl="1"/>
            <a:r>
              <a:rPr lang="sk-SK" dirty="0" smtClean="0"/>
              <a:t>Pribudne servis BranchCache a musí bežať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sk-SK" i="1" dirty="0" smtClean="0"/>
              <a:t>Install-WindowsFeature </a:t>
            </a:r>
            <a:r>
              <a:rPr lang="sk-SK" i="1" dirty="0"/>
              <a:t>BranchCache </a:t>
            </a:r>
          </a:p>
          <a:p>
            <a:pPr marL="0" indent="0">
              <a:buNone/>
            </a:pPr>
            <a:r>
              <a:rPr lang="sk-SK" i="1" dirty="0"/>
              <a:t>Restart-Computer</a:t>
            </a:r>
            <a:endParaRPr lang="en-US" i="1" dirty="0"/>
          </a:p>
          <a:p>
            <a:pPr lvl="1"/>
            <a:endParaRPr lang="en-US" dirty="0" smtClean="0"/>
          </a:p>
          <a:p>
            <a:r>
              <a:rPr lang="sk-SK" sz="5100" b="1" dirty="0"/>
              <a:t>SMB – File server</a:t>
            </a:r>
          </a:p>
          <a:p>
            <a:pPr lvl="1"/>
            <a:r>
              <a:rPr lang="sk-SK" dirty="0"/>
              <a:t>Treba mať rolu File Services</a:t>
            </a:r>
          </a:p>
          <a:p>
            <a:pPr lvl="1"/>
            <a:r>
              <a:rPr lang="sk-SK" dirty="0"/>
              <a:t>Treba mať Role Service „Branch Cache for remote files</a:t>
            </a:r>
            <a:r>
              <a:rPr lang="sk-SK" dirty="0" smtClean="0"/>
              <a:t>“</a:t>
            </a:r>
          </a:p>
          <a:p>
            <a:pPr lvl="1"/>
            <a:r>
              <a:rPr lang="sk-SK" dirty="0" smtClean="0"/>
              <a:t>Treba zapnúť Hash Publication</a:t>
            </a:r>
            <a:endParaRPr lang="sk-SK" dirty="0"/>
          </a:p>
          <a:p>
            <a:pPr lvl="1"/>
            <a:r>
              <a:rPr lang="sk-SK" dirty="0"/>
              <a:t>Potom je možné per Share definovať </a:t>
            </a:r>
            <a:r>
              <a:rPr lang="sk-SK" dirty="0" smtClean="0"/>
              <a:t>BranchCache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sk-SK" i="1" dirty="0" smtClean="0"/>
              <a:t>Install-WindowsF</a:t>
            </a:r>
            <a:r>
              <a:rPr lang="en-US" i="1" dirty="0" smtClean="0"/>
              <a:t>e</a:t>
            </a:r>
            <a:r>
              <a:rPr lang="sk-SK" i="1" dirty="0" smtClean="0"/>
              <a:t>ature </a:t>
            </a:r>
            <a:r>
              <a:rPr lang="sk-SK" i="1" dirty="0"/>
              <a:t>FS-BranchCache -IncludeManagementTools </a:t>
            </a:r>
          </a:p>
          <a:p>
            <a:pPr marL="0" indent="0">
              <a:buNone/>
            </a:pPr>
            <a:r>
              <a:rPr lang="sk-SK" i="1" dirty="0"/>
              <a:t>Restart-Computer</a:t>
            </a:r>
            <a:endParaRPr lang="en-US" i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4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Inštalácia BranchCache – </a:t>
            </a:r>
            <a:r>
              <a:rPr lang="sk-SK" sz="2700" dirty="0" smtClean="0"/>
              <a:t>content servery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6081702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5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Inštalácia BranchCache – </a:t>
            </a:r>
            <a:r>
              <a:rPr lang="sk-SK" sz="2700" dirty="0" smtClean="0"/>
              <a:t>content servery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7300"/>
            <a:ext cx="6086231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00" y="2641476"/>
            <a:ext cx="3040013" cy="29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9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Inštalácia BranchCache – </a:t>
            </a:r>
            <a:r>
              <a:rPr lang="sk-SK" sz="2700" dirty="0" smtClean="0"/>
              <a:t>content servery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GPO</a:t>
            </a:r>
            <a:r>
              <a:rPr lang="en-US" sz="2000" dirty="0" smtClean="0"/>
              <a:t> (domain)</a:t>
            </a:r>
            <a:r>
              <a:rPr lang="sk-SK" sz="2000" dirty="0" smtClean="0"/>
              <a:t> alebo Local GPO</a:t>
            </a:r>
            <a:r>
              <a:rPr lang="en-US" sz="2000" dirty="0" smtClean="0"/>
              <a:t> (non-domain)</a:t>
            </a:r>
          </a:p>
          <a:p>
            <a:r>
              <a:rPr lang="sk-SK" sz="2000" dirty="0"/>
              <a:t>Computer Configuration, Administrative Templates, Network, Lanman </a:t>
            </a:r>
            <a:r>
              <a:rPr lang="sk-SK" sz="2000" dirty="0" smtClean="0"/>
              <a:t>Server</a:t>
            </a:r>
            <a:r>
              <a:rPr lang="en-US" sz="2000" dirty="0" smtClean="0"/>
              <a:t>, </a:t>
            </a:r>
            <a:r>
              <a:rPr lang="sk-SK" sz="2000" dirty="0"/>
              <a:t>Hash Publication for BranchCache</a:t>
            </a:r>
            <a:endParaRPr lang="en-US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99" y="2497460"/>
            <a:ext cx="4916016" cy="284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87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Inštalácia BranchCache – </a:t>
            </a:r>
            <a:r>
              <a:rPr lang="en-US" sz="3600" dirty="0" smtClean="0"/>
              <a:t>hosted 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Hosted Cache server</a:t>
            </a:r>
            <a:r>
              <a:rPr lang="sk-SK" b="1" dirty="0" smtClean="0"/>
              <a:t>y</a:t>
            </a:r>
          </a:p>
          <a:p>
            <a:pPr lvl="1"/>
            <a:r>
              <a:rPr lang="sk-SK" dirty="0" smtClean="0"/>
              <a:t>Je potrebné nainštalovať BranchCache feature </a:t>
            </a:r>
          </a:p>
          <a:p>
            <a:pPr lvl="1"/>
            <a:r>
              <a:rPr lang="sk-SK" dirty="0" smtClean="0"/>
              <a:t>Pribudne servis BranchCache a musí bežať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sk-SK" sz="2300" i="1" dirty="0" smtClean="0"/>
              <a:t>Install-WindowsFeature </a:t>
            </a:r>
            <a:r>
              <a:rPr lang="sk-SK" sz="2300" i="1" dirty="0"/>
              <a:t>BranchCache </a:t>
            </a:r>
          </a:p>
          <a:p>
            <a:pPr marL="0" indent="0">
              <a:buNone/>
            </a:pPr>
            <a:r>
              <a:rPr lang="sk-SK" sz="2300" i="1" dirty="0" smtClean="0"/>
              <a:t>Restart-Computer</a:t>
            </a:r>
          </a:p>
          <a:p>
            <a:pPr marL="0" indent="0">
              <a:buNone/>
            </a:pPr>
            <a:endParaRPr lang="sk-SK" i="1" dirty="0" smtClean="0"/>
          </a:p>
          <a:p>
            <a:pPr lvl="1"/>
            <a:r>
              <a:rPr lang="sk-SK" dirty="0" smtClean="0"/>
              <a:t>Treba zapnúť hosted cache mód</a:t>
            </a:r>
            <a:endParaRPr lang="en-US" dirty="0" smtClean="0"/>
          </a:p>
          <a:p>
            <a:pPr lvl="2"/>
            <a:r>
              <a:rPr lang="sk-SK" dirty="0" smtClean="0"/>
              <a:t>Enable-BCHostedServer</a:t>
            </a:r>
            <a:r>
              <a:rPr lang="en-US" dirty="0" smtClean="0"/>
              <a:t> (non-domain)</a:t>
            </a:r>
          </a:p>
          <a:p>
            <a:pPr lvl="2"/>
            <a:r>
              <a:rPr lang="sk-SK" dirty="0" smtClean="0"/>
              <a:t>Enable-BCHostedServer –RegisterSCP</a:t>
            </a:r>
            <a:r>
              <a:rPr lang="en-US" dirty="0" smtClean="0"/>
              <a:t> (service connection point - domain)</a:t>
            </a:r>
            <a:endParaRPr lang="sk-SK" dirty="0" smtClean="0"/>
          </a:p>
          <a:p>
            <a:pPr marL="914400" lvl="2" indent="0">
              <a:buNone/>
            </a:pPr>
            <a:endParaRPr lang="sk-SK" dirty="0" smtClean="0"/>
          </a:p>
          <a:p>
            <a:pPr lvl="1"/>
            <a:r>
              <a:rPr lang="sk-SK" dirty="0" smtClean="0"/>
              <a:t>Vo Windows 2012 a Windows 8 je už podpora SCP</a:t>
            </a:r>
          </a:p>
          <a:p>
            <a:pPr lvl="1"/>
            <a:r>
              <a:rPr lang="sk-SK" dirty="0" smtClean="0"/>
              <a:t>Vo Windows 2012 a Windows 8 už nie je potrebné inštalovať SSL certifikát na hosted cache server. Ak sú klienti ešte Windows 7, tak SSL certifikát je potrebný</a:t>
            </a:r>
            <a:endParaRPr lang="en-US" dirty="0"/>
          </a:p>
          <a:p>
            <a:pPr lvl="2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0895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Inštalácia BranchCache – </a:t>
            </a:r>
            <a:r>
              <a:rPr lang="en-US" sz="3600" dirty="0" err="1" smtClean="0"/>
              <a:t>klienti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sz="5100" b="1" dirty="0" smtClean="0"/>
              <a:t>Klienti</a:t>
            </a:r>
            <a:endParaRPr lang="sk-SK" b="1" dirty="0" smtClean="0"/>
          </a:p>
          <a:p>
            <a:pPr lvl="1"/>
            <a:r>
              <a:rPr lang="sk-SK" dirty="0" smtClean="0"/>
              <a:t>Netreba nič inštalovať, len treba:</a:t>
            </a:r>
          </a:p>
          <a:p>
            <a:pPr lvl="2"/>
            <a:r>
              <a:rPr lang="sk-SK" dirty="0" smtClean="0"/>
              <a:t>Distributed Cache Mode – zapnúť BranchCache</a:t>
            </a:r>
          </a:p>
          <a:p>
            <a:pPr lvl="2"/>
            <a:r>
              <a:rPr lang="sk-SK" dirty="0" smtClean="0"/>
              <a:t>Hosted Cache Mode – zapnúť BranchCache a nakonfigurovať jej BC Hosted Cache servery</a:t>
            </a:r>
          </a:p>
          <a:p>
            <a:pPr lvl="3"/>
            <a:r>
              <a:rPr lang="sk-SK" dirty="0" smtClean="0"/>
              <a:t>Od Windows </a:t>
            </a:r>
            <a:r>
              <a:rPr lang="en-US" dirty="0" smtClean="0"/>
              <a:t>Server je </a:t>
            </a:r>
            <a:r>
              <a:rPr lang="sk-SK" dirty="0" smtClean="0"/>
              <a:t>možné používať viacej Hosted Cache serverov</a:t>
            </a:r>
          </a:p>
          <a:p>
            <a:pPr marL="1371600" lvl="3" indent="0">
              <a:buNone/>
            </a:pPr>
            <a:endParaRPr lang="en-US" dirty="0" smtClean="0"/>
          </a:p>
          <a:p>
            <a:r>
              <a:rPr lang="en-US" dirty="0" smtClean="0"/>
              <a:t>GPO (domain)</a:t>
            </a:r>
          </a:p>
          <a:p>
            <a:pPr lvl="1"/>
            <a:r>
              <a:rPr lang="en-US" sz="2400" dirty="0" smtClean="0"/>
              <a:t>Computer Configuration, Policies, Administrative Templates, Network, </a:t>
            </a:r>
            <a:r>
              <a:rPr lang="en-US" sz="2400" dirty="0" err="1" smtClean="0"/>
              <a:t>BranchCache</a:t>
            </a:r>
            <a:endParaRPr lang="en-US" sz="2400" dirty="0" smtClean="0"/>
          </a:p>
          <a:p>
            <a:pPr lvl="1"/>
            <a:r>
              <a:rPr lang="en-US" sz="2400" dirty="0" smtClean="0"/>
              <a:t>Od Windows 2012 je </a:t>
            </a:r>
            <a:r>
              <a:rPr lang="en-US" sz="2400" dirty="0" err="1" smtClean="0"/>
              <a:t>mo</a:t>
            </a:r>
            <a:r>
              <a:rPr lang="sk-SK" sz="2400" dirty="0" smtClean="0"/>
              <a:t>žnosť používať AD SCP pre detekciu Hosted Cache serverov</a:t>
            </a:r>
            <a:r>
              <a:rPr lang="en-US" sz="2400" dirty="0" smtClean="0"/>
              <a:t> per Site</a:t>
            </a:r>
            <a:endParaRPr lang="sk-SK" sz="2400" dirty="0" smtClean="0"/>
          </a:p>
          <a:p>
            <a:pPr marL="457200" lvl="1" indent="0">
              <a:buNone/>
            </a:pPr>
            <a:endParaRPr lang="sk-SK" sz="2400" dirty="0" smtClean="0"/>
          </a:p>
          <a:p>
            <a:r>
              <a:rPr lang="sk-SK" dirty="0" smtClean="0"/>
              <a:t>PowerShell </a:t>
            </a:r>
            <a:r>
              <a:rPr lang="en-US" dirty="0" err="1" smtClean="0"/>
              <a:t>alebo</a:t>
            </a:r>
            <a:r>
              <a:rPr lang="en-US" dirty="0" smtClean="0"/>
              <a:t> local GPO (non domain)</a:t>
            </a:r>
          </a:p>
          <a:p>
            <a:pPr lvl="1"/>
            <a:r>
              <a:rPr lang="sk-SK" dirty="0" smtClean="0"/>
              <a:t>Enable-BCDistributed</a:t>
            </a:r>
            <a:endParaRPr lang="en-US" dirty="0" smtClean="0"/>
          </a:p>
          <a:p>
            <a:pPr lvl="1"/>
            <a:r>
              <a:rPr lang="sk-SK" dirty="0" smtClean="0"/>
              <a:t>Enable-BCHostedClient</a:t>
            </a:r>
            <a:endParaRPr lang="en-US" dirty="0" smtClean="0"/>
          </a:p>
          <a:p>
            <a:pPr lvl="1"/>
            <a:r>
              <a:rPr lang="sk-SK" dirty="0"/>
              <a:t>Enable-BCHostedClient –ServerNames </a:t>
            </a:r>
            <a:r>
              <a:rPr lang="en-US" dirty="0" smtClean="0"/>
              <a:t>SERVER01,SERVER02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Vo Windows 2012 a Windows 8 je už možné definovať viacej Hosted Cache serverov</a:t>
            </a:r>
            <a:endParaRPr lang="en-US" dirty="0" smtClean="0"/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dirty="0" smtClean="0"/>
              <a:t>* Default je 80 </a:t>
            </a:r>
            <a:r>
              <a:rPr lang="en-US" dirty="0" err="1" smtClean="0"/>
              <a:t>ms</a:t>
            </a:r>
            <a:r>
              <a:rPr lang="en-US" dirty="0" smtClean="0"/>
              <a:t> network latency, </a:t>
            </a:r>
            <a:r>
              <a:rPr lang="sk-SK" dirty="0" smtClean="0"/>
              <a:t>keď sa zapne BranchCache!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01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BranchCache v praxi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57333"/>
            <a:ext cx="5358798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9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</a:t>
            </a:r>
            <a:r>
              <a:rPr lang="sk-SK" dirty="0" smtClean="0"/>
              <a:t>BranchCache</a:t>
            </a:r>
            <a:r>
              <a:rPr lang="en-US" dirty="0" smtClean="0"/>
              <a:t> -</a:t>
            </a:r>
            <a:r>
              <a:rPr lang="sk-SK" dirty="0" smtClean="0"/>
              <a:t> </a:t>
            </a:r>
            <a:r>
              <a:rPr lang="sk-SK" sz="2700" dirty="0" smtClean="0"/>
              <a:t>Distributed 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4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BranchCache</a:t>
            </a:r>
            <a:r>
              <a:rPr lang="en-US" dirty="0"/>
              <a:t> </a:t>
            </a:r>
            <a:r>
              <a:rPr lang="en-US" dirty="0" err="1"/>
              <a:t>cez</a:t>
            </a:r>
            <a:r>
              <a:rPr lang="en-US" dirty="0"/>
              <a:t> </a:t>
            </a:r>
            <a:r>
              <a:rPr lang="en-US" dirty="0" err="1"/>
              <a:t>NetMon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57333"/>
            <a:ext cx="5358798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6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k-SK" sz="4000" dirty="0" smtClean="0"/>
          </a:p>
          <a:p>
            <a:pPr marL="0" indent="0" algn="ctr">
              <a:buNone/>
            </a:pPr>
            <a:endParaRPr lang="sk-SK" sz="4000" dirty="0"/>
          </a:p>
          <a:p>
            <a:pPr marL="0" indent="0" algn="ctr">
              <a:buNone/>
            </a:pPr>
            <a:r>
              <a:rPr lang="sk-SK" sz="4000" dirty="0" smtClean="0"/>
              <a:t>Ladenie BranchCache</a:t>
            </a:r>
            <a:endParaRPr lang="en-US" sz="40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711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Ladenie BrachCache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Vo Windows 2012 sa dajú „predpočítať“ hash použitím:</a:t>
            </a:r>
          </a:p>
          <a:p>
            <a:endParaRPr lang="sk-SK" sz="1200" dirty="0" smtClean="0"/>
          </a:p>
          <a:p>
            <a:pPr lvl="1"/>
            <a:r>
              <a:rPr lang="sk-SK" sz="2400" dirty="0" smtClean="0"/>
              <a:t>Publish-BCFileContent </a:t>
            </a:r>
            <a:r>
              <a:rPr lang="en-US" sz="2400" dirty="0" smtClean="0"/>
              <a:t>/</a:t>
            </a:r>
            <a:r>
              <a:rPr lang="sk-SK" sz="2400" dirty="0" smtClean="0"/>
              <a:t> </a:t>
            </a:r>
            <a:r>
              <a:rPr lang="sk-SK" sz="2400" dirty="0"/>
              <a:t>Publish-BCWebContent </a:t>
            </a:r>
            <a:endParaRPr lang="en-US" sz="2400" dirty="0" smtClean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sk-SK" sz="2400" dirty="0" smtClean="0"/>
          </a:p>
          <a:p>
            <a:pPr marL="57150" indent="0">
              <a:buNone/>
            </a:pPr>
            <a:r>
              <a:rPr lang="en-US" dirty="0" smtClean="0"/>
              <a:t>* Pro</a:t>
            </a:r>
            <a:r>
              <a:rPr lang="sk-SK" dirty="0" smtClean="0"/>
              <a:t>blém pri Windows 2008 R2</a:t>
            </a:r>
          </a:p>
        </p:txBody>
      </p:sp>
    </p:spTree>
    <p:extLst>
      <p:ext uri="{BB962C8B-B14F-4D97-AF65-F5344CB8AC3E}">
        <p14:creationId xmlns:p14="http://schemas.microsoft.com/office/powerpoint/2010/main" val="106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Ladenie BrachCache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Vo Windows 2012 sa dá Hosted Cache server „prednaplniť“ dátami z content serverov</a:t>
            </a:r>
          </a:p>
          <a:p>
            <a:endParaRPr lang="sk-SK" sz="1200" dirty="0" smtClean="0"/>
          </a:p>
          <a:p>
            <a:pPr lvl="1"/>
            <a:r>
              <a:rPr lang="sk-SK" sz="2400" dirty="0" smtClean="0"/>
              <a:t>Publish-BCFileContent </a:t>
            </a:r>
            <a:r>
              <a:rPr lang="en-US" sz="2400" dirty="0" smtClean="0"/>
              <a:t>/</a:t>
            </a:r>
            <a:r>
              <a:rPr lang="sk-SK" sz="2400" dirty="0" smtClean="0"/>
              <a:t> </a:t>
            </a:r>
            <a:r>
              <a:rPr lang="sk-SK" sz="2400" dirty="0"/>
              <a:t>Publish-BCWebContent </a:t>
            </a:r>
            <a:endParaRPr lang="sk-SK" sz="2400" dirty="0" smtClean="0"/>
          </a:p>
          <a:p>
            <a:pPr lvl="1"/>
            <a:r>
              <a:rPr lang="sk-SK" sz="2400" dirty="0"/>
              <a:t>Export-BCCachePackage </a:t>
            </a:r>
            <a:endParaRPr lang="sk-SK" sz="2400" dirty="0" smtClean="0"/>
          </a:p>
          <a:p>
            <a:pPr lvl="1"/>
            <a:r>
              <a:rPr lang="sk-SK" sz="2400" dirty="0"/>
              <a:t>Import-BCCachePackage </a:t>
            </a:r>
          </a:p>
        </p:txBody>
      </p:sp>
    </p:spTree>
    <p:extLst>
      <p:ext uri="{BB962C8B-B14F-4D97-AF65-F5344CB8AC3E}">
        <p14:creationId xmlns:p14="http://schemas.microsoft.com/office/powerpoint/2010/main" val="20598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Ladenie BrachCache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Farma serverov </a:t>
            </a:r>
            <a:r>
              <a:rPr lang="en-US" dirty="0" smtClean="0"/>
              <a:t>(</a:t>
            </a:r>
            <a:r>
              <a:rPr lang="sk-SK" dirty="0" smtClean="0"/>
              <a:t>DFS-R, klástre, IIS farmy,...</a:t>
            </a:r>
            <a:r>
              <a:rPr lang="en-US" dirty="0" smtClean="0"/>
              <a:t>)</a:t>
            </a:r>
            <a:r>
              <a:rPr lang="sk-SK" dirty="0" smtClean="0"/>
              <a:t>, ktoré ponúkajú rovnaký obsah, by mala mať rovnaký BranchCache secret</a:t>
            </a:r>
          </a:p>
          <a:p>
            <a:endParaRPr lang="sk-SK" sz="1200" dirty="0" smtClean="0"/>
          </a:p>
          <a:p>
            <a:pPr lvl="1"/>
            <a:r>
              <a:rPr lang="sk-SK" sz="2400" dirty="0" smtClean="0"/>
              <a:t>Export-BCSecretKey</a:t>
            </a:r>
          </a:p>
          <a:p>
            <a:pPr lvl="1"/>
            <a:r>
              <a:rPr lang="sk-SK" sz="2400" dirty="0" smtClean="0"/>
              <a:t>Import-BCSecretKey</a:t>
            </a:r>
          </a:p>
          <a:p>
            <a:pPr lvl="1"/>
            <a:r>
              <a:rPr lang="sk-SK" sz="2400" dirty="0" smtClean="0"/>
              <a:t>Set-BCSecretKey </a:t>
            </a:r>
            <a:r>
              <a:rPr lang="en-US" sz="2400" dirty="0"/>
              <a:t>/ </a:t>
            </a:r>
            <a:r>
              <a:rPr lang="en-US" sz="2400" dirty="0" err="1"/>
              <a:t>netsh</a:t>
            </a:r>
            <a:r>
              <a:rPr lang="en-US" sz="2400" dirty="0"/>
              <a:t> </a:t>
            </a:r>
            <a:r>
              <a:rPr lang="en-US" sz="2400" dirty="0" err="1"/>
              <a:t>branchcache</a:t>
            </a:r>
            <a:r>
              <a:rPr lang="en-US" sz="2400" dirty="0"/>
              <a:t> set key </a:t>
            </a:r>
            <a:r>
              <a:rPr lang="en-US" sz="2400" dirty="0" smtClean="0"/>
              <a:t>“</a:t>
            </a:r>
            <a:r>
              <a:rPr lang="en-US" sz="2400" dirty="0" err="1" smtClean="0"/>
              <a:t>SecKey</a:t>
            </a:r>
            <a:r>
              <a:rPr lang="en-US" sz="2400" dirty="0" smtClean="0"/>
              <a:t>”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6003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Ladenie BrachCache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Zmena umiestnenia cache</a:t>
            </a:r>
          </a:p>
          <a:p>
            <a:pPr lvl="1"/>
            <a:r>
              <a:rPr lang="sk-SK" dirty="0" smtClean="0"/>
              <a:t>Windows 2008 R2 a Windows 7</a:t>
            </a:r>
          </a:p>
          <a:p>
            <a:pPr lvl="2"/>
            <a:r>
              <a:rPr lang="en-US" dirty="0" err="1"/>
              <a:t>netsh</a:t>
            </a:r>
            <a:r>
              <a:rPr lang="en-US" dirty="0"/>
              <a:t> </a:t>
            </a:r>
            <a:r>
              <a:rPr lang="en-US" dirty="0" err="1"/>
              <a:t>branchcache</a:t>
            </a:r>
            <a:r>
              <a:rPr lang="en-US" dirty="0"/>
              <a:t> set </a:t>
            </a:r>
            <a:r>
              <a:rPr lang="en-US" dirty="0" err="1"/>
              <a:t>localcache</a:t>
            </a:r>
            <a:r>
              <a:rPr lang="en-US" dirty="0"/>
              <a:t> directory=Drive:\</a:t>
            </a:r>
            <a:r>
              <a:rPr lang="en-US" dirty="0" smtClean="0"/>
              <a:t>Folder</a:t>
            </a:r>
            <a:endParaRPr lang="sk-SK" dirty="0" smtClean="0"/>
          </a:p>
          <a:p>
            <a:pPr marL="914400" lvl="2" indent="0">
              <a:buNone/>
            </a:pPr>
            <a:endParaRPr lang="sk-SK" dirty="0" smtClean="0"/>
          </a:p>
          <a:p>
            <a:pPr lvl="1"/>
            <a:r>
              <a:rPr lang="sk-SK" dirty="0" smtClean="0"/>
              <a:t>Windows 2012 a Windows 8</a:t>
            </a:r>
          </a:p>
          <a:p>
            <a:pPr lvl="2"/>
            <a:r>
              <a:rPr lang="sk-SK" dirty="0"/>
              <a:t>Set-BCCache -moveto Drive:\</a:t>
            </a:r>
            <a:r>
              <a:rPr lang="sk-SK" dirty="0" smtClean="0"/>
              <a:t>Folder</a:t>
            </a:r>
          </a:p>
          <a:p>
            <a:pPr lvl="2"/>
            <a:r>
              <a:rPr lang="sk-SK" dirty="0"/>
              <a:t>Set-BCCache -path Drive:\Folder</a:t>
            </a:r>
            <a:endParaRPr lang="sk-SK" dirty="0" smtClean="0"/>
          </a:p>
          <a:p>
            <a:endParaRPr lang="sk-SK" sz="1200" dirty="0" smtClean="0"/>
          </a:p>
        </p:txBody>
      </p:sp>
    </p:spTree>
    <p:extLst>
      <p:ext uri="{BB962C8B-B14F-4D97-AF65-F5344CB8AC3E}">
        <p14:creationId xmlns:p14="http://schemas.microsoft.com/office/powerpoint/2010/main" val="6523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Ladenie BrachCache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Zmena kapacity cache </a:t>
            </a:r>
            <a:r>
              <a:rPr lang="en-US" dirty="0" smtClean="0"/>
              <a:t>[v %]</a:t>
            </a:r>
            <a:r>
              <a:rPr lang="sk-SK" dirty="0" smtClean="0"/>
              <a:t>:</a:t>
            </a:r>
          </a:p>
          <a:p>
            <a:pPr lvl="1"/>
            <a:r>
              <a:rPr lang="sk-SK" dirty="0"/>
              <a:t>Set-BCCache –Percentage x </a:t>
            </a:r>
            <a:endParaRPr lang="sk-SK" dirty="0" smtClean="0"/>
          </a:p>
          <a:p>
            <a:pPr lvl="1"/>
            <a:r>
              <a:rPr lang="en-US" dirty="0" err="1"/>
              <a:t>netsh</a:t>
            </a:r>
            <a:r>
              <a:rPr lang="en-US" dirty="0"/>
              <a:t> </a:t>
            </a:r>
            <a:r>
              <a:rPr lang="en-US" dirty="0" err="1"/>
              <a:t>branchcache</a:t>
            </a:r>
            <a:r>
              <a:rPr lang="en-US" dirty="0"/>
              <a:t> set </a:t>
            </a:r>
            <a:r>
              <a:rPr lang="en-US" dirty="0" err="1"/>
              <a:t>cachesize</a:t>
            </a:r>
            <a:r>
              <a:rPr lang="en-US" dirty="0"/>
              <a:t> size=x percent=true</a:t>
            </a:r>
            <a:endParaRPr lang="sk-SK" dirty="0" smtClean="0"/>
          </a:p>
          <a:p>
            <a:endParaRPr lang="sk-SK" sz="1200" dirty="0" smtClean="0"/>
          </a:p>
        </p:txBody>
      </p:sp>
    </p:spTree>
    <p:extLst>
      <p:ext uri="{BB962C8B-B14F-4D97-AF65-F5344CB8AC3E}">
        <p14:creationId xmlns:p14="http://schemas.microsoft.com/office/powerpoint/2010/main" val="28368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Ladenie BrachCache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Zmena expirácie dát v cache</a:t>
            </a:r>
          </a:p>
          <a:p>
            <a:pPr lvl="1"/>
            <a:r>
              <a:rPr lang="sk-SK" dirty="0" smtClean="0"/>
              <a:t>Zmeniť sa dá expirácia pri použití:</a:t>
            </a:r>
          </a:p>
          <a:p>
            <a:pPr lvl="2"/>
            <a:r>
              <a:rPr lang="sk-SK" dirty="0"/>
              <a:t>Set-BCDataCacheEntryMaxAge -TimeDays </a:t>
            </a:r>
            <a:r>
              <a:rPr lang="sk-SK" dirty="0" smtClean="0"/>
              <a:t>60</a:t>
            </a:r>
          </a:p>
          <a:p>
            <a:pPr marL="914400" lvl="2" indent="0">
              <a:buNone/>
            </a:pPr>
            <a:endParaRPr lang="sk-SK" dirty="0" smtClean="0"/>
          </a:p>
          <a:p>
            <a:pPr lvl="1"/>
            <a:r>
              <a:rPr lang="sk-SK" dirty="0" smtClean="0"/>
              <a:t>Ak však dojde miesto v cache, tak sa aj tie najstaršie dáta vymažu – nie je ochrana obsahu cache</a:t>
            </a:r>
          </a:p>
          <a:p>
            <a:endParaRPr lang="sk-SK" sz="1200" dirty="0" smtClean="0"/>
          </a:p>
        </p:txBody>
      </p:sp>
    </p:spTree>
    <p:extLst>
      <p:ext uri="{BB962C8B-B14F-4D97-AF65-F5344CB8AC3E}">
        <p14:creationId xmlns:p14="http://schemas.microsoft.com/office/powerpoint/2010/main" val="4520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novinky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Zlepšená výkonnosť uloženia BranchCache. Používa sa ESE databáza (ako skoro už na všetko </a:t>
            </a:r>
            <a:r>
              <a:rPr lang="en-US" sz="2400" dirty="0" smtClean="0">
                <a:sym typeface="Wingdings" pitchFamily="2" charset="2"/>
              </a:rPr>
              <a:t>)</a:t>
            </a:r>
            <a:endParaRPr lang="sk-SK" sz="2400" dirty="0" smtClean="0">
              <a:sym typeface="Wingdings" pitchFamily="2" charset="2"/>
            </a:endParaRPr>
          </a:p>
          <a:p>
            <a:r>
              <a:rPr lang="sk-SK" sz="2400" dirty="0" smtClean="0"/>
              <a:t>Podpora niektorých nastavení v GPO a Powershell</a:t>
            </a:r>
          </a:p>
          <a:p>
            <a:endParaRPr lang="sk-SK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5492"/>
            <a:ext cx="63246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Moje</a:t>
            </a:r>
            <a:r>
              <a:rPr lang="en-US" dirty="0" smtClean="0"/>
              <a:t>” m</a:t>
            </a:r>
            <a:r>
              <a:rPr lang="sk-SK" dirty="0" smtClean="0"/>
              <a:t>ínusy BrachCache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Upload na BranchCache server TCP 443 pri Hosted Cache móde – dá sa zmeniť</a:t>
            </a:r>
          </a:p>
          <a:p>
            <a:r>
              <a:rPr lang="en-US" dirty="0" smtClean="0"/>
              <a:t>S</a:t>
            </a:r>
            <a:r>
              <a:rPr lang="sk-SK" dirty="0" smtClean="0"/>
              <a:t>ťahovanie dát je cez port 80 (HTTP) z Hosted Cache móde – dá sa zmeniť</a:t>
            </a:r>
          </a:p>
          <a:p>
            <a:r>
              <a:rPr lang="sk-SK" dirty="0" smtClean="0"/>
              <a:t>Zdieľanie obsahu medzi klientami v Distributed Cache móde funguje na porte 80 – nedá sa zmeniť</a:t>
            </a:r>
            <a:endParaRPr lang="en-US" dirty="0" smtClean="0"/>
          </a:p>
          <a:p>
            <a:r>
              <a:rPr lang="en-US" dirty="0" err="1" smtClean="0"/>
              <a:t>Klient</a:t>
            </a:r>
            <a:r>
              <a:rPr lang="en-US" dirty="0" smtClean="0"/>
              <a:t> m</a:t>
            </a:r>
            <a:r>
              <a:rPr lang="sk-SK" dirty="0" smtClean="0"/>
              <a:t>ôže byť nakonfigurovaný len na jeden mód BranchCache</a:t>
            </a:r>
            <a:endParaRPr lang="en-US" dirty="0" smtClean="0"/>
          </a:p>
          <a:p>
            <a:r>
              <a:rPr lang="en-US" dirty="0" smtClean="0"/>
              <a:t>Je to </a:t>
            </a:r>
            <a:r>
              <a:rPr lang="en-US" dirty="0" err="1" smtClean="0"/>
              <a:t>technol</a:t>
            </a:r>
            <a:r>
              <a:rPr lang="sk-SK" dirty="0" smtClean="0"/>
              <a:t>ógia zlepšenia READ prístupu, nie WRITE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76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sk-SK" sz="2700" dirty="0"/>
              <a:t>Distributed 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7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 a odpovede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b="1" dirty="0" smtClean="0"/>
              <a:t>?</a:t>
            </a:r>
            <a:endParaRPr lang="sk-SK" sz="9600" b="1" dirty="0"/>
          </a:p>
        </p:txBody>
      </p:sp>
    </p:spTree>
    <p:extLst>
      <p:ext uri="{BB962C8B-B14F-4D97-AF65-F5344CB8AC3E}">
        <p14:creationId xmlns:p14="http://schemas.microsoft.com/office/powerpoint/2010/main" val="23709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sk-SK" sz="2700" dirty="0"/>
              <a:t>Distributed 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7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sk-SK" sz="2700" dirty="0"/>
              <a:t>Distributed 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7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Čo je to BranchCache</a:t>
            </a:r>
            <a:r>
              <a:rPr lang="en-US" dirty="0"/>
              <a:t> -</a:t>
            </a:r>
            <a:r>
              <a:rPr lang="sk-SK" dirty="0"/>
              <a:t> </a:t>
            </a:r>
            <a:r>
              <a:rPr lang="sk-SK" sz="2700" dirty="0"/>
              <a:t>Distributed Cache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52000"/>
            <a:ext cx="714433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6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1559</Words>
  <Application>Microsoft Office PowerPoint</Application>
  <PresentationFormat>On-screen Show (16:10)</PresentationFormat>
  <Paragraphs>285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Motív Office</vt:lpstr>
      <vt:lpstr>BranchCache vo  Windows 8 a Windows Server 2012</vt:lpstr>
      <vt:lpstr>Obsah</vt:lpstr>
      <vt:lpstr>PowerPoint Presentation</vt:lpstr>
      <vt:lpstr>Čo je to BranchCache</vt:lpstr>
      <vt:lpstr>Čo je to BranchCache - Distributed Cache</vt:lpstr>
      <vt:lpstr>Čo je to BranchCache - Distributed Cache</vt:lpstr>
      <vt:lpstr>Čo je to BranchCache - Distributed Cache</vt:lpstr>
      <vt:lpstr>Čo je to BranchCache - Distributed Cache</vt:lpstr>
      <vt:lpstr>Čo je to BranchCache - Distributed Cache</vt:lpstr>
      <vt:lpstr>Čo je to BranchCache - Distributed Cache</vt:lpstr>
      <vt:lpstr>Čo je to BranchCache - Distributed Cache</vt:lpstr>
      <vt:lpstr>Čo je to BranchCache - Distributed Cache</vt:lpstr>
      <vt:lpstr>Čo je to BranchCache - Distributed Cache</vt:lpstr>
      <vt:lpstr>Čo je to BranchCache - Distributed Cache</vt:lpstr>
      <vt:lpstr>Čo je to BranchCache - Distributed Cache</vt:lpstr>
      <vt:lpstr>Čo je to BranchCache - Hosted Cache</vt:lpstr>
      <vt:lpstr>Čo je to BranchCache - Hosted Cache</vt:lpstr>
      <vt:lpstr>Čo je to BranchCache - Hosted Cache</vt:lpstr>
      <vt:lpstr>Čo je to BranchCache - Hosted Cache</vt:lpstr>
      <vt:lpstr>Čo je to BranchCache - Hosted Cache</vt:lpstr>
      <vt:lpstr>Čo je to BranchCache - Hosted Cache</vt:lpstr>
      <vt:lpstr>Čo je to BranchCache - Hosted Cache</vt:lpstr>
      <vt:lpstr>Čo je to BranchCache - Hosted Cache</vt:lpstr>
      <vt:lpstr>Čo je to BranchCache - Hosted Cache</vt:lpstr>
      <vt:lpstr>Čo je to BranchCache - Hosted Cache</vt:lpstr>
      <vt:lpstr>Čo je to BranchCache - Hosted Cache</vt:lpstr>
      <vt:lpstr>Čo je to BranchCache - Hosted Cache</vt:lpstr>
      <vt:lpstr>Čo je to BranchCache - módy</vt:lpstr>
      <vt:lpstr>Čo je to BranchCache - OS</vt:lpstr>
      <vt:lpstr>Čo je to BranchCache - OS</vt:lpstr>
      <vt:lpstr>Čo je to BranchCache – BC hash</vt:lpstr>
      <vt:lpstr>Čo je to BranchCache - verzie</vt:lpstr>
      <vt:lpstr>Čo je to BranchCache - verzie</vt:lpstr>
      <vt:lpstr>Čo je to BranchCache - použitie</vt:lpstr>
      <vt:lpstr>Čo je to BranchCache – bezpečnosť</vt:lpstr>
      <vt:lpstr>Čo je to BranchCache – bezpečnosť</vt:lpstr>
      <vt:lpstr>Čo je to BranchCache – bezpečnosť</vt:lpstr>
      <vt:lpstr>Čo je to BranchCache – bezpečnosť</vt:lpstr>
      <vt:lpstr>Čo je to BranchCache – bezpečnosť</vt:lpstr>
      <vt:lpstr>Čo je to BranchCache – sieť</vt:lpstr>
      <vt:lpstr>Čo je to BranchCache – sieť</vt:lpstr>
      <vt:lpstr>PowerPoint Presentation</vt:lpstr>
      <vt:lpstr>Inštalácia BranchCache – content servery</vt:lpstr>
      <vt:lpstr>Inštalácia BranchCache – content servery</vt:lpstr>
      <vt:lpstr>Inštalácia BranchCache – content servery</vt:lpstr>
      <vt:lpstr>Inštalácia BranchCache – content servery</vt:lpstr>
      <vt:lpstr>Inštalácia BranchCache – hosted cache</vt:lpstr>
      <vt:lpstr>Inštalácia BranchCache – klienti</vt:lpstr>
      <vt:lpstr>BranchCache v praxi</vt:lpstr>
      <vt:lpstr>BranchCache cez NetMon</vt:lpstr>
      <vt:lpstr>PowerPoint Presentation</vt:lpstr>
      <vt:lpstr>Ladenie BrachCache</vt:lpstr>
      <vt:lpstr>Ladenie BrachCache</vt:lpstr>
      <vt:lpstr>Ladenie BrachCache</vt:lpstr>
      <vt:lpstr>Ladenie BrachCache</vt:lpstr>
      <vt:lpstr>Ladenie BrachCache</vt:lpstr>
      <vt:lpstr>Ladenie BrachCache</vt:lpstr>
      <vt:lpstr>Ďalšie novinky</vt:lpstr>
      <vt:lpstr>“Moje” mínusy BrachCache</vt:lpstr>
      <vt:lpstr>Otázky a odpovede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Kado</dc:creator>
  <cp:lastModifiedBy>Windows User</cp:lastModifiedBy>
  <cp:revision>184</cp:revision>
  <dcterms:created xsi:type="dcterms:W3CDTF">2013-01-30T22:00:16Z</dcterms:created>
  <dcterms:modified xsi:type="dcterms:W3CDTF">2013-02-13T14:17:20Z</dcterms:modified>
</cp:coreProperties>
</file>