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  <p:sldMasterId id="2147483748" r:id="rId2"/>
    <p:sldMasterId id="2147483733" r:id="rId3"/>
    <p:sldMasterId id="2147483763" r:id="rId4"/>
  </p:sldMasterIdLst>
  <p:notesMasterIdLst>
    <p:notesMasterId r:id="rId52"/>
  </p:notesMasterIdLst>
  <p:sldIdLst>
    <p:sldId id="257" r:id="rId5"/>
    <p:sldId id="283" r:id="rId6"/>
    <p:sldId id="258" r:id="rId7"/>
    <p:sldId id="262" r:id="rId8"/>
    <p:sldId id="264" r:id="rId9"/>
    <p:sldId id="263" r:id="rId10"/>
    <p:sldId id="265" r:id="rId11"/>
    <p:sldId id="266" r:id="rId12"/>
    <p:sldId id="271" r:id="rId13"/>
    <p:sldId id="272" r:id="rId14"/>
    <p:sldId id="278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5" r:id="rId23"/>
    <p:sldId id="282" r:id="rId24"/>
    <p:sldId id="284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261" r:id="rId51"/>
  </p:sldIdLst>
  <p:sldSz cx="9144000" cy="6858000" type="screen4x3"/>
  <p:notesSz cx="6858000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6C"/>
    <a:srgbClr val="E5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1655" autoAdjust="0"/>
  </p:normalViewPr>
  <p:slideViewPr>
    <p:cSldViewPr showGuides="1">
      <p:cViewPr varScale="1">
        <p:scale>
          <a:sx n="60" d="100"/>
          <a:sy n="60" d="100"/>
        </p:scale>
        <p:origin x="21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16" y="-96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1C7F656-6C7C-4016-B601-23B462E6BC26}" type="datetimeFigureOut">
              <a:rPr lang="cs-CZ" smtClean="0"/>
              <a:pPr/>
              <a:t>12. 2. 2014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89517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319F00E-1642-4F00-B8AC-7581C0C92E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86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18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589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2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925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871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09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433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52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218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133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06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61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160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240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874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182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346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625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719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735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701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57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61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172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342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652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959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68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077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8774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262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0546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21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610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5977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5956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172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0311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F00E-1642-4F00-B8AC-7581C0C92EA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1550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18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6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6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6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cs-CZ" b="0" dirty="0" smtClean="0"/>
          </a:p>
          <a:p>
            <a:pPr marL="0" lvl="0" indent="0">
              <a:buFontTx/>
              <a:buNone/>
            </a:pPr>
            <a:r>
              <a:rPr lang="cs-CZ" b="0" dirty="0" smtClean="0"/>
              <a:t>	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6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6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86652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2997200"/>
            <a:ext cx="7921625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Podtitul</a:t>
            </a:r>
          </a:p>
        </p:txBody>
      </p:sp>
      <p:pic>
        <p:nvPicPr>
          <p:cNvPr id="20" name="Obrázok 19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7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sekce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>
            <a:grpSpLocks noChangeAspect="1"/>
          </p:cNvGrpSpPr>
          <p:nvPr/>
        </p:nvGrpSpPr>
        <p:grpSpPr bwMode="black">
          <a:xfrm>
            <a:off x="7604339" y="6417360"/>
            <a:ext cx="1360149" cy="252000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0" name="Obrázok 19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9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95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8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Demonstrace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" y="1861772"/>
            <a:ext cx="6480720" cy="41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6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Labu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1406"/>
            <a:ext cx="30963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9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86652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2997200"/>
            <a:ext cx="7921625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Podtitul</a:t>
            </a:r>
          </a:p>
        </p:txBody>
      </p:sp>
    </p:spTree>
    <p:extLst>
      <p:ext uri="{BB962C8B-B14F-4D97-AF65-F5344CB8AC3E}">
        <p14:creationId xmlns:p14="http://schemas.microsoft.com/office/powerpoint/2010/main" val="6211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782960"/>
          </a:xfrm>
        </p:spPr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41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/>
          <p:cNvGrpSpPr/>
          <p:nvPr userDrawn="1"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9" name="Obrázok 28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2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53336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81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74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06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1742827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32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588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580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95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933056"/>
            <a:ext cx="4042792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8" y="1700808"/>
            <a:ext cx="4042792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44008" y="3933056"/>
            <a:ext cx="3996152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7544" y="1700808"/>
            <a:ext cx="4032448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42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sekce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>
            <a:grpSpLocks noChangeAspect="1"/>
          </p:cNvGrpSpPr>
          <p:nvPr/>
        </p:nvGrpSpPr>
        <p:grpSpPr bwMode="black">
          <a:xfrm>
            <a:off x="7604339" y="6417360"/>
            <a:ext cx="1360149" cy="252000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0" name="Obrázok 19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5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60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59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Demonstrace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" y="1861772"/>
            <a:ext cx="6480720" cy="41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46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Labu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1406"/>
            <a:ext cx="30963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86652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2997200"/>
            <a:ext cx="7921625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Podtitul</a:t>
            </a:r>
          </a:p>
        </p:txBody>
      </p:sp>
      <p:grpSp>
        <p:nvGrpSpPr>
          <p:cNvPr id="20" name="Skupina 19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21" name="Obdélník 20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8" name="Obrázok 27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6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782960"/>
          </a:xfrm>
        </p:spPr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24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38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782960"/>
          </a:xfrm>
        </p:spPr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63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20" name="Skupina 19"/>
          <p:cNvGrpSpPr/>
          <p:nvPr userDrawn="1"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9" name="Skupina 28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30" name="Obdélník 29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7" name="Obrázok 36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53336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29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47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1742827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74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588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580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933056"/>
            <a:ext cx="4042792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8" y="1700808"/>
            <a:ext cx="4042792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44008" y="3933056"/>
            <a:ext cx="3996152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7544" y="1700808"/>
            <a:ext cx="4032448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68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sekce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grpSp>
        <p:nvGrpSpPr>
          <p:cNvPr id="33" name="Skupina 32"/>
          <p:cNvGrpSpPr>
            <a:grpSpLocks noChangeAspect="1"/>
          </p:cNvGrpSpPr>
          <p:nvPr/>
        </p:nvGrpSpPr>
        <p:grpSpPr bwMode="black">
          <a:xfrm>
            <a:off x="7604339" y="6417360"/>
            <a:ext cx="1360149" cy="252000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0" name="Skupina 19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21" name="Obdélník 20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8" name="Obrázok 27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5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40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2496" y="0"/>
            <a:ext cx="4572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/>
          <p:cNvGrpSpPr/>
          <p:nvPr userDrawn="1"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9" name="Obrázok 28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32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Demonstrace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" y="1861772"/>
            <a:ext cx="6480720" cy="41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3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Labu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1406"/>
            <a:ext cx="30963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86652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2997200"/>
            <a:ext cx="7921625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Podtitul</a:t>
            </a:r>
          </a:p>
        </p:txBody>
      </p:sp>
      <p:grpSp>
        <p:nvGrpSpPr>
          <p:cNvPr id="20" name="Skupina 19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21" name="Obdélník 20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8" name="Obrázok 27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15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3792"/>
            <a:ext cx="8229600" cy="782960"/>
          </a:xfrm>
        </p:spPr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35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Název 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Kontaktní informace (lektor, </a:t>
            </a:r>
            <a:r>
              <a:rPr lang="cs-CZ" dirty="0" err="1" smtClean="0"/>
              <a:t>Gopas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20" name="Skupina 19"/>
          <p:cNvGrpSpPr/>
          <p:nvPr userDrawn="1"/>
        </p:nvGrpSpPr>
        <p:grpSpPr bwMode="black">
          <a:xfrm>
            <a:off x="611189" y="934260"/>
            <a:ext cx="2195193" cy="410057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9" name="Skupina 28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30" name="Obdélník 29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7" name="Obrázok 36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9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53336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73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99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1742827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53336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9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588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580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15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933056"/>
            <a:ext cx="4042792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8" y="1700808"/>
            <a:ext cx="4042792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44008" y="3933056"/>
            <a:ext cx="3996152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7544" y="1700808"/>
            <a:ext cx="4032448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01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188" y="2130425"/>
            <a:ext cx="7921252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 smtClean="0"/>
              <a:t>Název sekce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4052664"/>
            <a:ext cx="7921252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grpSp>
        <p:nvGrpSpPr>
          <p:cNvPr id="33" name="Skupina 32"/>
          <p:cNvGrpSpPr>
            <a:grpSpLocks noChangeAspect="1"/>
          </p:cNvGrpSpPr>
          <p:nvPr/>
        </p:nvGrpSpPr>
        <p:grpSpPr bwMode="black">
          <a:xfrm>
            <a:off x="7604339" y="6417360"/>
            <a:ext cx="1360149" cy="252000"/>
            <a:chOff x="2695600" y="3623226"/>
            <a:chExt cx="4376738" cy="817563"/>
          </a:xfrm>
          <a:solidFill>
            <a:srgbClr val="03326C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0" name="Skupina 19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21" name="Obdélník 20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8" name="Obrázok 27"/>
          <p:cNvPicPr>
            <a:picLocks noChangeAspect="1"/>
          </p:cNvPicPr>
          <p:nvPr userDrawn="1"/>
        </p:nvPicPr>
        <p:blipFill rotWithShape="1">
          <a:blip r:embed="rId2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0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45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1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Demonstrace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0" y="1861772"/>
            <a:ext cx="6480720" cy="41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0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</a:t>
            </a:r>
            <a:r>
              <a:rPr lang="cs-CZ" dirty="0" err="1" smtClean="0"/>
              <a:t>Labu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1406"/>
            <a:ext cx="30963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6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19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1742827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1700808"/>
            <a:ext cx="2628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2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588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588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58000" y="1535113"/>
            <a:ext cx="2628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58000" y="2174875"/>
            <a:ext cx="26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73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933056"/>
            <a:ext cx="4042792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008" y="1700808"/>
            <a:ext cx="4042792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44008" y="3933056"/>
            <a:ext cx="3996152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7544" y="1700808"/>
            <a:ext cx="4032448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3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 bwMode="black">
          <a:xfrm>
            <a:off x="7380312" y="6417360"/>
            <a:ext cx="1360149" cy="252000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4" name="Skupina 23"/>
          <p:cNvGrpSpPr/>
          <p:nvPr userDrawn="1"/>
        </p:nvGrpSpPr>
        <p:grpSpPr bwMode="gray">
          <a:xfrm flipH="1">
            <a:off x="4572000" y="0"/>
            <a:ext cx="4572000" cy="151200"/>
            <a:chOff x="3203928" y="2491755"/>
            <a:chExt cx="2160000" cy="72000"/>
          </a:xfrm>
        </p:grpSpPr>
        <p:sp>
          <p:nvSpPr>
            <p:cNvPr id="25" name="Obdélník 24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4" name="Obrázok 3"/>
          <p:cNvPicPr>
            <a:picLocks noChangeAspect="1"/>
          </p:cNvPicPr>
          <p:nvPr userDrawn="1"/>
        </p:nvPicPr>
        <p:blipFill rotWithShape="1">
          <a:blip r:embed="rId16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94" r:id="rId2"/>
    <p:sldLayoutId id="2147483728" r:id="rId3"/>
    <p:sldLayoutId id="2147483726" r:id="rId4"/>
    <p:sldLayoutId id="2147483695" r:id="rId5"/>
    <p:sldLayoutId id="2147483696" r:id="rId6"/>
    <p:sldLayoutId id="2147483723" r:id="rId7"/>
    <p:sldLayoutId id="2147483729" r:id="rId8"/>
    <p:sldLayoutId id="2147483732" r:id="rId9"/>
    <p:sldLayoutId id="2147483727" r:id="rId10"/>
    <p:sldLayoutId id="2147483697" r:id="rId11"/>
    <p:sldLayoutId id="2147483698" r:id="rId12"/>
    <p:sldLayoutId id="2147483730" r:id="rId13"/>
    <p:sldLayoutId id="2147483731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 bwMode="black">
          <a:xfrm>
            <a:off x="7380312" y="6417360"/>
            <a:ext cx="1360149" cy="252000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4" name="Skupina 23"/>
          <p:cNvGrpSpPr/>
          <p:nvPr userDrawn="1"/>
        </p:nvGrpSpPr>
        <p:grpSpPr bwMode="gray">
          <a:xfrm flipH="1">
            <a:off x="4572000" y="0"/>
            <a:ext cx="4572000" cy="151200"/>
            <a:chOff x="3203928" y="2491755"/>
            <a:chExt cx="2160000" cy="72000"/>
          </a:xfrm>
        </p:grpSpPr>
        <p:sp>
          <p:nvSpPr>
            <p:cNvPr id="25" name="Obdélník 24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 userDrawn="1"/>
        </p:nvGrpSpPr>
        <p:grpSpPr>
          <a:xfrm>
            <a:off x="3320988" y="2708920"/>
            <a:ext cx="2502024" cy="2074729"/>
            <a:chOff x="4355976" y="4077072"/>
            <a:chExt cx="303900" cy="252000"/>
          </a:xfrm>
          <a:solidFill>
            <a:schemeClr val="tx2">
              <a:alpha val="5000"/>
            </a:schemeClr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355976" y="4077072"/>
              <a:ext cx="231378" cy="229980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4428991" y="4099092"/>
              <a:ext cx="230885" cy="229980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4" name="Obrázok 33"/>
          <p:cNvPicPr>
            <a:picLocks noChangeAspect="1"/>
          </p:cNvPicPr>
          <p:nvPr userDrawn="1"/>
        </p:nvPicPr>
        <p:blipFill rotWithShape="1">
          <a:blip r:embed="rId16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 bwMode="black">
          <a:xfrm>
            <a:off x="7380312" y="6417360"/>
            <a:ext cx="1360149" cy="252000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1" name="Skupina 30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32" name="Obdélník 31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4" name="Obrázok 23"/>
          <p:cNvPicPr>
            <a:picLocks noChangeAspect="1"/>
          </p:cNvPicPr>
          <p:nvPr userDrawn="1"/>
        </p:nvPicPr>
        <p:blipFill rotWithShape="1">
          <a:blip r:embed="rId16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5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 bwMode="black">
          <a:xfrm>
            <a:off x="7380312" y="6417360"/>
            <a:ext cx="1360149" cy="252000"/>
            <a:chOff x="2695600" y="3623226"/>
            <a:chExt cx="4376738" cy="817563"/>
          </a:xfrm>
          <a:solidFill>
            <a:schemeClr val="tx2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black">
            <a:xfrm>
              <a:off x="2695600" y="3623226"/>
              <a:ext cx="744538" cy="746125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black">
            <a:xfrm>
              <a:off x="2930550" y="3694664"/>
              <a:ext cx="742950" cy="746125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black">
            <a:xfrm>
              <a:off x="4521225" y="3659739"/>
              <a:ext cx="669925" cy="739775"/>
            </a:xfrm>
            <a:custGeom>
              <a:avLst/>
              <a:gdLst>
                <a:gd name="T0" fmla="*/ 382 w 845"/>
                <a:gd name="T1" fmla="*/ 136 h 933"/>
                <a:gd name="T2" fmla="*/ 308 w 845"/>
                <a:gd name="T3" fmla="*/ 163 h 933"/>
                <a:gd name="T4" fmla="*/ 250 w 845"/>
                <a:gd name="T5" fmla="*/ 215 h 933"/>
                <a:gd name="T6" fmla="*/ 208 w 845"/>
                <a:gd name="T7" fmla="*/ 286 h 933"/>
                <a:gd name="T8" fmla="*/ 183 w 845"/>
                <a:gd name="T9" fmla="*/ 373 h 933"/>
                <a:gd name="T10" fmla="*/ 174 w 845"/>
                <a:gd name="T11" fmla="*/ 471 h 933"/>
                <a:gd name="T12" fmla="*/ 186 w 845"/>
                <a:gd name="T13" fmla="*/ 575 h 933"/>
                <a:gd name="T14" fmla="*/ 216 w 845"/>
                <a:gd name="T15" fmla="*/ 666 h 933"/>
                <a:gd name="T16" fmla="*/ 268 w 845"/>
                <a:gd name="T17" fmla="*/ 738 h 933"/>
                <a:gd name="T18" fmla="*/ 338 w 845"/>
                <a:gd name="T19" fmla="*/ 785 h 933"/>
                <a:gd name="T20" fmla="*/ 424 w 845"/>
                <a:gd name="T21" fmla="*/ 802 h 933"/>
                <a:gd name="T22" fmla="*/ 511 w 845"/>
                <a:gd name="T23" fmla="*/ 784 h 933"/>
                <a:gd name="T24" fmla="*/ 579 w 845"/>
                <a:gd name="T25" fmla="*/ 737 h 933"/>
                <a:gd name="T26" fmla="*/ 631 w 845"/>
                <a:gd name="T27" fmla="*/ 664 h 933"/>
                <a:gd name="T28" fmla="*/ 661 w 845"/>
                <a:gd name="T29" fmla="*/ 572 h 933"/>
                <a:gd name="T30" fmla="*/ 671 w 845"/>
                <a:gd name="T31" fmla="*/ 462 h 933"/>
                <a:gd name="T32" fmla="*/ 663 w 845"/>
                <a:gd name="T33" fmla="*/ 373 h 933"/>
                <a:gd name="T34" fmla="*/ 640 w 845"/>
                <a:gd name="T35" fmla="*/ 289 h 933"/>
                <a:gd name="T36" fmla="*/ 598 w 845"/>
                <a:gd name="T37" fmla="*/ 219 h 933"/>
                <a:gd name="T38" fmla="*/ 541 w 845"/>
                <a:gd name="T39" fmla="*/ 165 h 933"/>
                <a:gd name="T40" fmla="*/ 467 w 845"/>
                <a:gd name="T41" fmla="*/ 136 h 933"/>
                <a:gd name="T42" fmla="*/ 429 w 845"/>
                <a:gd name="T43" fmla="*/ 0 h 933"/>
                <a:gd name="T44" fmla="*/ 551 w 845"/>
                <a:gd name="T45" fmla="*/ 15 h 933"/>
                <a:gd name="T46" fmla="*/ 653 w 845"/>
                <a:gd name="T47" fmla="*/ 61 h 933"/>
                <a:gd name="T48" fmla="*/ 735 w 845"/>
                <a:gd name="T49" fmla="*/ 131 h 933"/>
                <a:gd name="T50" fmla="*/ 795 w 845"/>
                <a:gd name="T51" fmla="*/ 224 h 933"/>
                <a:gd name="T52" fmla="*/ 834 w 845"/>
                <a:gd name="T53" fmla="*/ 335 h 933"/>
                <a:gd name="T54" fmla="*/ 845 w 845"/>
                <a:gd name="T55" fmla="*/ 457 h 933"/>
                <a:gd name="T56" fmla="*/ 830 w 845"/>
                <a:gd name="T57" fmla="*/ 599 h 933"/>
                <a:gd name="T58" fmla="*/ 788 w 845"/>
                <a:gd name="T59" fmla="*/ 716 h 933"/>
                <a:gd name="T60" fmla="*/ 723 w 845"/>
                <a:gd name="T61" fmla="*/ 810 h 933"/>
                <a:gd name="T62" fmla="*/ 638 w 845"/>
                <a:gd name="T63" fmla="*/ 878 h 933"/>
                <a:gd name="T64" fmla="*/ 534 w 845"/>
                <a:gd name="T65" fmla="*/ 920 h 933"/>
                <a:gd name="T66" fmla="*/ 415 w 845"/>
                <a:gd name="T67" fmla="*/ 933 h 933"/>
                <a:gd name="T68" fmla="*/ 297 w 845"/>
                <a:gd name="T69" fmla="*/ 918 h 933"/>
                <a:gd name="T70" fmla="*/ 194 w 845"/>
                <a:gd name="T71" fmla="*/ 873 h 933"/>
                <a:gd name="T72" fmla="*/ 112 w 845"/>
                <a:gd name="T73" fmla="*/ 804 h 933"/>
                <a:gd name="T74" fmla="*/ 52 w 845"/>
                <a:gd name="T75" fmla="*/ 711 h 933"/>
                <a:gd name="T76" fmla="*/ 14 w 845"/>
                <a:gd name="T77" fmla="*/ 600 h 933"/>
                <a:gd name="T78" fmla="*/ 0 w 845"/>
                <a:gd name="T79" fmla="*/ 474 h 933"/>
                <a:gd name="T80" fmla="*/ 15 w 845"/>
                <a:gd name="T81" fmla="*/ 343 h 933"/>
                <a:gd name="T82" fmla="*/ 56 w 845"/>
                <a:gd name="T83" fmla="*/ 227 h 933"/>
                <a:gd name="T84" fmla="*/ 121 w 845"/>
                <a:gd name="T85" fmla="*/ 133 h 933"/>
                <a:gd name="T86" fmla="*/ 206 w 845"/>
                <a:gd name="T87" fmla="*/ 61 h 933"/>
                <a:gd name="T88" fmla="*/ 310 w 845"/>
                <a:gd name="T89" fmla="*/ 15 h 933"/>
                <a:gd name="T90" fmla="*/ 429 w 845"/>
                <a:gd name="T9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5" h="933">
                  <a:moveTo>
                    <a:pt x="424" y="133"/>
                  </a:moveTo>
                  <a:lnTo>
                    <a:pt x="382" y="136"/>
                  </a:lnTo>
                  <a:lnTo>
                    <a:pt x="343" y="146"/>
                  </a:lnTo>
                  <a:lnTo>
                    <a:pt x="308" y="163"/>
                  </a:lnTo>
                  <a:lnTo>
                    <a:pt x="276" y="187"/>
                  </a:lnTo>
                  <a:lnTo>
                    <a:pt x="250" y="215"/>
                  </a:lnTo>
                  <a:lnTo>
                    <a:pt x="228" y="249"/>
                  </a:lnTo>
                  <a:lnTo>
                    <a:pt x="208" y="286"/>
                  </a:lnTo>
                  <a:lnTo>
                    <a:pt x="194" y="328"/>
                  </a:lnTo>
                  <a:lnTo>
                    <a:pt x="183" y="373"/>
                  </a:lnTo>
                  <a:lnTo>
                    <a:pt x="176" y="420"/>
                  </a:lnTo>
                  <a:lnTo>
                    <a:pt x="174" y="471"/>
                  </a:lnTo>
                  <a:lnTo>
                    <a:pt x="178" y="525"/>
                  </a:lnTo>
                  <a:lnTo>
                    <a:pt x="186" y="575"/>
                  </a:lnTo>
                  <a:lnTo>
                    <a:pt x="199" y="624"/>
                  </a:lnTo>
                  <a:lnTo>
                    <a:pt x="216" y="666"/>
                  </a:lnTo>
                  <a:lnTo>
                    <a:pt x="240" y="705"/>
                  </a:lnTo>
                  <a:lnTo>
                    <a:pt x="268" y="738"/>
                  </a:lnTo>
                  <a:lnTo>
                    <a:pt x="300" y="765"/>
                  </a:lnTo>
                  <a:lnTo>
                    <a:pt x="338" y="785"/>
                  </a:lnTo>
                  <a:lnTo>
                    <a:pt x="379" y="797"/>
                  </a:lnTo>
                  <a:lnTo>
                    <a:pt x="424" y="802"/>
                  </a:lnTo>
                  <a:lnTo>
                    <a:pt x="469" y="797"/>
                  </a:lnTo>
                  <a:lnTo>
                    <a:pt x="511" y="784"/>
                  </a:lnTo>
                  <a:lnTo>
                    <a:pt x="547" y="763"/>
                  </a:lnTo>
                  <a:lnTo>
                    <a:pt x="579" y="737"/>
                  </a:lnTo>
                  <a:lnTo>
                    <a:pt x="608" y="703"/>
                  </a:lnTo>
                  <a:lnTo>
                    <a:pt x="631" y="664"/>
                  </a:lnTo>
                  <a:lnTo>
                    <a:pt x="648" y="621"/>
                  </a:lnTo>
                  <a:lnTo>
                    <a:pt x="661" y="572"/>
                  </a:lnTo>
                  <a:lnTo>
                    <a:pt x="670" y="520"/>
                  </a:lnTo>
                  <a:lnTo>
                    <a:pt x="671" y="462"/>
                  </a:lnTo>
                  <a:lnTo>
                    <a:pt x="670" y="417"/>
                  </a:lnTo>
                  <a:lnTo>
                    <a:pt x="663" y="373"/>
                  </a:lnTo>
                  <a:lnTo>
                    <a:pt x="653" y="330"/>
                  </a:lnTo>
                  <a:lnTo>
                    <a:pt x="640" y="289"/>
                  </a:lnTo>
                  <a:lnTo>
                    <a:pt x="621" y="252"/>
                  </a:lnTo>
                  <a:lnTo>
                    <a:pt x="598" y="219"/>
                  </a:lnTo>
                  <a:lnTo>
                    <a:pt x="571" y="188"/>
                  </a:lnTo>
                  <a:lnTo>
                    <a:pt x="541" y="165"/>
                  </a:lnTo>
                  <a:lnTo>
                    <a:pt x="506" y="148"/>
                  </a:lnTo>
                  <a:lnTo>
                    <a:pt x="467" y="136"/>
                  </a:lnTo>
                  <a:lnTo>
                    <a:pt x="424" y="133"/>
                  </a:lnTo>
                  <a:close/>
                  <a:moveTo>
                    <a:pt x="429" y="0"/>
                  </a:moveTo>
                  <a:lnTo>
                    <a:pt x="492" y="4"/>
                  </a:lnTo>
                  <a:lnTo>
                    <a:pt x="551" y="15"/>
                  </a:lnTo>
                  <a:lnTo>
                    <a:pt x="604" y="35"/>
                  </a:lnTo>
                  <a:lnTo>
                    <a:pt x="653" y="61"/>
                  </a:lnTo>
                  <a:lnTo>
                    <a:pt x="696" y="94"/>
                  </a:lnTo>
                  <a:lnTo>
                    <a:pt x="735" y="131"/>
                  </a:lnTo>
                  <a:lnTo>
                    <a:pt x="768" y="175"/>
                  </a:lnTo>
                  <a:lnTo>
                    <a:pt x="795" y="224"/>
                  </a:lnTo>
                  <a:lnTo>
                    <a:pt x="817" y="278"/>
                  </a:lnTo>
                  <a:lnTo>
                    <a:pt x="834" y="335"/>
                  </a:lnTo>
                  <a:lnTo>
                    <a:pt x="842" y="395"/>
                  </a:lnTo>
                  <a:lnTo>
                    <a:pt x="845" y="457"/>
                  </a:lnTo>
                  <a:lnTo>
                    <a:pt x="842" y="531"/>
                  </a:lnTo>
                  <a:lnTo>
                    <a:pt x="830" y="599"/>
                  </a:lnTo>
                  <a:lnTo>
                    <a:pt x="814" y="661"/>
                  </a:lnTo>
                  <a:lnTo>
                    <a:pt x="788" y="716"/>
                  </a:lnTo>
                  <a:lnTo>
                    <a:pt x="758" y="767"/>
                  </a:lnTo>
                  <a:lnTo>
                    <a:pt x="723" y="810"/>
                  </a:lnTo>
                  <a:lnTo>
                    <a:pt x="683" y="847"/>
                  </a:lnTo>
                  <a:lnTo>
                    <a:pt x="638" y="878"/>
                  </a:lnTo>
                  <a:lnTo>
                    <a:pt x="588" y="903"/>
                  </a:lnTo>
                  <a:lnTo>
                    <a:pt x="534" y="920"/>
                  </a:lnTo>
                  <a:lnTo>
                    <a:pt x="476" y="930"/>
                  </a:lnTo>
                  <a:lnTo>
                    <a:pt x="415" y="933"/>
                  </a:lnTo>
                  <a:lnTo>
                    <a:pt x="355" y="930"/>
                  </a:lnTo>
                  <a:lnTo>
                    <a:pt x="297" y="918"/>
                  </a:lnTo>
                  <a:lnTo>
                    <a:pt x="243" y="900"/>
                  </a:lnTo>
                  <a:lnTo>
                    <a:pt x="194" y="873"/>
                  </a:lnTo>
                  <a:lnTo>
                    <a:pt x="151" y="841"/>
                  </a:lnTo>
                  <a:lnTo>
                    <a:pt x="112" y="804"/>
                  </a:lnTo>
                  <a:lnTo>
                    <a:pt x="79" y="760"/>
                  </a:lnTo>
                  <a:lnTo>
                    <a:pt x="52" y="711"/>
                  </a:lnTo>
                  <a:lnTo>
                    <a:pt x="30" y="657"/>
                  </a:lnTo>
                  <a:lnTo>
                    <a:pt x="14" y="600"/>
                  </a:lnTo>
                  <a:lnTo>
                    <a:pt x="4" y="538"/>
                  </a:lnTo>
                  <a:lnTo>
                    <a:pt x="0" y="474"/>
                  </a:lnTo>
                  <a:lnTo>
                    <a:pt x="5" y="407"/>
                  </a:lnTo>
                  <a:lnTo>
                    <a:pt x="15" y="343"/>
                  </a:lnTo>
                  <a:lnTo>
                    <a:pt x="32" y="283"/>
                  </a:lnTo>
                  <a:lnTo>
                    <a:pt x="56" y="227"/>
                  </a:lnTo>
                  <a:lnTo>
                    <a:pt x="86" y="177"/>
                  </a:lnTo>
                  <a:lnTo>
                    <a:pt x="121" y="133"/>
                  </a:lnTo>
                  <a:lnTo>
                    <a:pt x="161" y="94"/>
                  </a:lnTo>
                  <a:lnTo>
                    <a:pt x="206" y="61"/>
                  </a:lnTo>
                  <a:lnTo>
                    <a:pt x="255" y="35"/>
                  </a:lnTo>
                  <a:lnTo>
                    <a:pt x="310" y="15"/>
                  </a:lnTo>
                  <a:lnTo>
                    <a:pt x="367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black">
            <a:xfrm>
              <a:off x="5291162" y="3666089"/>
              <a:ext cx="477838" cy="722313"/>
            </a:xfrm>
            <a:custGeom>
              <a:avLst/>
              <a:gdLst>
                <a:gd name="T0" fmla="*/ 258 w 602"/>
                <a:gd name="T1" fmla="*/ 127 h 911"/>
                <a:gd name="T2" fmla="*/ 216 w 602"/>
                <a:gd name="T3" fmla="*/ 129 h 911"/>
                <a:gd name="T4" fmla="*/ 184 w 602"/>
                <a:gd name="T5" fmla="*/ 132 h 911"/>
                <a:gd name="T6" fmla="*/ 162 w 602"/>
                <a:gd name="T7" fmla="*/ 136 h 911"/>
                <a:gd name="T8" fmla="*/ 162 w 602"/>
                <a:gd name="T9" fmla="*/ 438 h 911"/>
                <a:gd name="T10" fmla="*/ 186 w 602"/>
                <a:gd name="T11" fmla="*/ 443 h 911"/>
                <a:gd name="T12" fmla="*/ 212 w 602"/>
                <a:gd name="T13" fmla="*/ 447 h 911"/>
                <a:gd name="T14" fmla="*/ 242 w 602"/>
                <a:gd name="T15" fmla="*/ 447 h 911"/>
                <a:gd name="T16" fmla="*/ 286 w 602"/>
                <a:gd name="T17" fmla="*/ 443 h 911"/>
                <a:gd name="T18" fmla="*/ 324 w 602"/>
                <a:gd name="T19" fmla="*/ 435 h 911"/>
                <a:gd name="T20" fmla="*/ 360 w 602"/>
                <a:gd name="T21" fmla="*/ 422 h 911"/>
                <a:gd name="T22" fmla="*/ 386 w 602"/>
                <a:gd name="T23" fmla="*/ 403 h 911"/>
                <a:gd name="T24" fmla="*/ 410 w 602"/>
                <a:gd name="T25" fmla="*/ 380 h 911"/>
                <a:gd name="T26" fmla="*/ 427 w 602"/>
                <a:gd name="T27" fmla="*/ 351 h 911"/>
                <a:gd name="T28" fmla="*/ 437 w 602"/>
                <a:gd name="T29" fmla="*/ 317 h 911"/>
                <a:gd name="T30" fmla="*/ 440 w 602"/>
                <a:gd name="T31" fmla="*/ 280 h 911"/>
                <a:gd name="T32" fmla="*/ 437 w 602"/>
                <a:gd name="T33" fmla="*/ 245 h 911"/>
                <a:gd name="T34" fmla="*/ 427 w 602"/>
                <a:gd name="T35" fmla="*/ 215 h 911"/>
                <a:gd name="T36" fmla="*/ 411 w 602"/>
                <a:gd name="T37" fmla="*/ 188 h 911"/>
                <a:gd name="T38" fmla="*/ 391 w 602"/>
                <a:gd name="T39" fmla="*/ 166 h 911"/>
                <a:gd name="T40" fmla="*/ 365 w 602"/>
                <a:gd name="T41" fmla="*/ 149 h 911"/>
                <a:gd name="T42" fmla="*/ 333 w 602"/>
                <a:gd name="T43" fmla="*/ 137 h 911"/>
                <a:gd name="T44" fmla="*/ 298 w 602"/>
                <a:gd name="T45" fmla="*/ 131 h 911"/>
                <a:gd name="T46" fmla="*/ 258 w 602"/>
                <a:gd name="T47" fmla="*/ 127 h 911"/>
                <a:gd name="T48" fmla="*/ 251 w 602"/>
                <a:gd name="T49" fmla="*/ 0 h 911"/>
                <a:gd name="T50" fmla="*/ 308 w 602"/>
                <a:gd name="T51" fmla="*/ 3 h 911"/>
                <a:gd name="T52" fmla="*/ 360 w 602"/>
                <a:gd name="T53" fmla="*/ 8 h 911"/>
                <a:gd name="T54" fmla="*/ 406 w 602"/>
                <a:gd name="T55" fmla="*/ 20 h 911"/>
                <a:gd name="T56" fmla="*/ 447 w 602"/>
                <a:gd name="T57" fmla="*/ 33 h 911"/>
                <a:gd name="T58" fmla="*/ 483 w 602"/>
                <a:gd name="T59" fmla="*/ 52 h 911"/>
                <a:gd name="T60" fmla="*/ 515 w 602"/>
                <a:gd name="T61" fmla="*/ 74 h 911"/>
                <a:gd name="T62" fmla="*/ 544 w 602"/>
                <a:gd name="T63" fmla="*/ 104 h 911"/>
                <a:gd name="T64" fmla="*/ 569 w 602"/>
                <a:gd name="T65" fmla="*/ 139 h 911"/>
                <a:gd name="T66" fmla="*/ 587 w 602"/>
                <a:gd name="T67" fmla="*/ 179 h 911"/>
                <a:gd name="T68" fmla="*/ 599 w 602"/>
                <a:gd name="T69" fmla="*/ 225 h 911"/>
                <a:gd name="T70" fmla="*/ 602 w 602"/>
                <a:gd name="T71" fmla="*/ 274 h 911"/>
                <a:gd name="T72" fmla="*/ 599 w 602"/>
                <a:gd name="T73" fmla="*/ 322 h 911"/>
                <a:gd name="T74" fmla="*/ 590 w 602"/>
                <a:gd name="T75" fmla="*/ 368 h 911"/>
                <a:gd name="T76" fmla="*/ 575 w 602"/>
                <a:gd name="T77" fmla="*/ 410 h 911"/>
                <a:gd name="T78" fmla="*/ 554 w 602"/>
                <a:gd name="T79" fmla="*/ 445 h 911"/>
                <a:gd name="T80" fmla="*/ 527 w 602"/>
                <a:gd name="T81" fmla="*/ 477 h 911"/>
                <a:gd name="T82" fmla="*/ 490 w 602"/>
                <a:gd name="T83" fmla="*/ 507 h 911"/>
                <a:gd name="T84" fmla="*/ 448 w 602"/>
                <a:gd name="T85" fmla="*/ 532 h 911"/>
                <a:gd name="T86" fmla="*/ 403 w 602"/>
                <a:gd name="T87" fmla="*/ 551 h 911"/>
                <a:gd name="T88" fmla="*/ 353 w 602"/>
                <a:gd name="T89" fmla="*/ 564 h 911"/>
                <a:gd name="T90" fmla="*/ 299 w 602"/>
                <a:gd name="T91" fmla="*/ 573 h 911"/>
                <a:gd name="T92" fmla="*/ 242 w 602"/>
                <a:gd name="T93" fmla="*/ 575 h 911"/>
                <a:gd name="T94" fmla="*/ 199 w 602"/>
                <a:gd name="T95" fmla="*/ 575 h 911"/>
                <a:gd name="T96" fmla="*/ 162 w 602"/>
                <a:gd name="T97" fmla="*/ 568 h 911"/>
                <a:gd name="T98" fmla="*/ 162 w 602"/>
                <a:gd name="T99" fmla="*/ 911 h 911"/>
                <a:gd name="T100" fmla="*/ 0 w 602"/>
                <a:gd name="T101" fmla="*/ 911 h 911"/>
                <a:gd name="T102" fmla="*/ 0 w 602"/>
                <a:gd name="T103" fmla="*/ 20 h 911"/>
                <a:gd name="T104" fmla="*/ 38 w 602"/>
                <a:gd name="T105" fmla="*/ 13 h 911"/>
                <a:gd name="T106" fmla="*/ 82 w 602"/>
                <a:gd name="T107" fmla="*/ 8 h 911"/>
                <a:gd name="T108" fmla="*/ 132 w 602"/>
                <a:gd name="T109" fmla="*/ 5 h 911"/>
                <a:gd name="T110" fmla="*/ 187 w 602"/>
                <a:gd name="T111" fmla="*/ 1 h 911"/>
                <a:gd name="T112" fmla="*/ 251 w 602"/>
                <a:gd name="T1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911">
                  <a:moveTo>
                    <a:pt x="258" y="127"/>
                  </a:moveTo>
                  <a:lnTo>
                    <a:pt x="216" y="129"/>
                  </a:lnTo>
                  <a:lnTo>
                    <a:pt x="184" y="132"/>
                  </a:lnTo>
                  <a:lnTo>
                    <a:pt x="162" y="136"/>
                  </a:lnTo>
                  <a:lnTo>
                    <a:pt x="162" y="438"/>
                  </a:lnTo>
                  <a:lnTo>
                    <a:pt x="186" y="443"/>
                  </a:lnTo>
                  <a:lnTo>
                    <a:pt x="212" y="447"/>
                  </a:lnTo>
                  <a:lnTo>
                    <a:pt x="242" y="447"/>
                  </a:lnTo>
                  <a:lnTo>
                    <a:pt x="286" y="443"/>
                  </a:lnTo>
                  <a:lnTo>
                    <a:pt x="324" y="435"/>
                  </a:lnTo>
                  <a:lnTo>
                    <a:pt x="360" y="422"/>
                  </a:lnTo>
                  <a:lnTo>
                    <a:pt x="386" y="403"/>
                  </a:lnTo>
                  <a:lnTo>
                    <a:pt x="410" y="380"/>
                  </a:lnTo>
                  <a:lnTo>
                    <a:pt x="427" y="351"/>
                  </a:lnTo>
                  <a:lnTo>
                    <a:pt x="437" y="317"/>
                  </a:lnTo>
                  <a:lnTo>
                    <a:pt x="440" y="280"/>
                  </a:lnTo>
                  <a:lnTo>
                    <a:pt x="437" y="245"/>
                  </a:lnTo>
                  <a:lnTo>
                    <a:pt x="427" y="215"/>
                  </a:lnTo>
                  <a:lnTo>
                    <a:pt x="411" y="188"/>
                  </a:lnTo>
                  <a:lnTo>
                    <a:pt x="391" y="166"/>
                  </a:lnTo>
                  <a:lnTo>
                    <a:pt x="365" y="149"/>
                  </a:lnTo>
                  <a:lnTo>
                    <a:pt x="333" y="137"/>
                  </a:lnTo>
                  <a:lnTo>
                    <a:pt x="298" y="131"/>
                  </a:lnTo>
                  <a:lnTo>
                    <a:pt x="258" y="127"/>
                  </a:lnTo>
                  <a:close/>
                  <a:moveTo>
                    <a:pt x="251" y="0"/>
                  </a:moveTo>
                  <a:lnTo>
                    <a:pt x="308" y="3"/>
                  </a:lnTo>
                  <a:lnTo>
                    <a:pt x="360" y="8"/>
                  </a:lnTo>
                  <a:lnTo>
                    <a:pt x="406" y="20"/>
                  </a:lnTo>
                  <a:lnTo>
                    <a:pt x="447" y="33"/>
                  </a:lnTo>
                  <a:lnTo>
                    <a:pt x="483" y="52"/>
                  </a:lnTo>
                  <a:lnTo>
                    <a:pt x="515" y="74"/>
                  </a:lnTo>
                  <a:lnTo>
                    <a:pt x="544" y="104"/>
                  </a:lnTo>
                  <a:lnTo>
                    <a:pt x="569" y="139"/>
                  </a:lnTo>
                  <a:lnTo>
                    <a:pt x="587" y="179"/>
                  </a:lnTo>
                  <a:lnTo>
                    <a:pt x="599" y="225"/>
                  </a:lnTo>
                  <a:lnTo>
                    <a:pt x="602" y="274"/>
                  </a:lnTo>
                  <a:lnTo>
                    <a:pt x="599" y="322"/>
                  </a:lnTo>
                  <a:lnTo>
                    <a:pt x="590" y="368"/>
                  </a:lnTo>
                  <a:lnTo>
                    <a:pt x="575" y="410"/>
                  </a:lnTo>
                  <a:lnTo>
                    <a:pt x="554" y="445"/>
                  </a:lnTo>
                  <a:lnTo>
                    <a:pt x="527" y="477"/>
                  </a:lnTo>
                  <a:lnTo>
                    <a:pt x="490" y="507"/>
                  </a:lnTo>
                  <a:lnTo>
                    <a:pt x="448" y="532"/>
                  </a:lnTo>
                  <a:lnTo>
                    <a:pt x="403" y="551"/>
                  </a:lnTo>
                  <a:lnTo>
                    <a:pt x="353" y="564"/>
                  </a:lnTo>
                  <a:lnTo>
                    <a:pt x="299" y="573"/>
                  </a:lnTo>
                  <a:lnTo>
                    <a:pt x="242" y="575"/>
                  </a:lnTo>
                  <a:lnTo>
                    <a:pt x="199" y="575"/>
                  </a:lnTo>
                  <a:lnTo>
                    <a:pt x="162" y="568"/>
                  </a:lnTo>
                  <a:lnTo>
                    <a:pt x="162" y="911"/>
                  </a:lnTo>
                  <a:lnTo>
                    <a:pt x="0" y="911"/>
                  </a:lnTo>
                  <a:lnTo>
                    <a:pt x="0" y="20"/>
                  </a:lnTo>
                  <a:lnTo>
                    <a:pt x="38" y="13"/>
                  </a:lnTo>
                  <a:lnTo>
                    <a:pt x="82" y="8"/>
                  </a:lnTo>
                  <a:lnTo>
                    <a:pt x="132" y="5"/>
                  </a:lnTo>
                  <a:lnTo>
                    <a:pt x="187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black">
            <a:xfrm>
              <a:off x="5754712" y="3670851"/>
              <a:ext cx="627063" cy="717550"/>
            </a:xfrm>
            <a:custGeom>
              <a:avLst/>
              <a:gdLst>
                <a:gd name="T0" fmla="*/ 386 w 790"/>
                <a:gd name="T1" fmla="*/ 133 h 905"/>
                <a:gd name="T2" fmla="*/ 371 w 790"/>
                <a:gd name="T3" fmla="*/ 187 h 905"/>
                <a:gd name="T4" fmla="*/ 358 w 790"/>
                <a:gd name="T5" fmla="*/ 246 h 905"/>
                <a:gd name="T6" fmla="*/ 343 w 790"/>
                <a:gd name="T7" fmla="*/ 301 h 905"/>
                <a:gd name="T8" fmla="*/ 274 w 790"/>
                <a:gd name="T9" fmla="*/ 523 h 905"/>
                <a:gd name="T10" fmla="*/ 503 w 790"/>
                <a:gd name="T11" fmla="*/ 523 h 905"/>
                <a:gd name="T12" fmla="*/ 433 w 790"/>
                <a:gd name="T13" fmla="*/ 301 h 905"/>
                <a:gd name="T14" fmla="*/ 416 w 790"/>
                <a:gd name="T15" fmla="*/ 244 h 905"/>
                <a:gd name="T16" fmla="*/ 401 w 790"/>
                <a:gd name="T17" fmla="*/ 187 h 905"/>
                <a:gd name="T18" fmla="*/ 388 w 790"/>
                <a:gd name="T19" fmla="*/ 133 h 905"/>
                <a:gd name="T20" fmla="*/ 386 w 790"/>
                <a:gd name="T21" fmla="*/ 133 h 905"/>
                <a:gd name="T22" fmla="*/ 288 w 790"/>
                <a:gd name="T23" fmla="*/ 0 h 905"/>
                <a:gd name="T24" fmla="*/ 497 w 790"/>
                <a:gd name="T25" fmla="*/ 0 h 905"/>
                <a:gd name="T26" fmla="*/ 790 w 790"/>
                <a:gd name="T27" fmla="*/ 905 h 905"/>
                <a:gd name="T28" fmla="*/ 612 w 790"/>
                <a:gd name="T29" fmla="*/ 905 h 905"/>
                <a:gd name="T30" fmla="*/ 530 w 790"/>
                <a:gd name="T31" fmla="*/ 648 h 905"/>
                <a:gd name="T32" fmla="*/ 247 w 790"/>
                <a:gd name="T33" fmla="*/ 648 h 905"/>
                <a:gd name="T34" fmla="*/ 169 w 790"/>
                <a:gd name="T35" fmla="*/ 905 h 905"/>
                <a:gd name="T36" fmla="*/ 0 w 790"/>
                <a:gd name="T37" fmla="*/ 905 h 905"/>
                <a:gd name="T38" fmla="*/ 288 w 790"/>
                <a:gd name="T3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0" h="905">
                  <a:moveTo>
                    <a:pt x="386" y="133"/>
                  </a:moveTo>
                  <a:lnTo>
                    <a:pt x="371" y="187"/>
                  </a:lnTo>
                  <a:lnTo>
                    <a:pt x="358" y="246"/>
                  </a:lnTo>
                  <a:lnTo>
                    <a:pt x="343" y="301"/>
                  </a:lnTo>
                  <a:lnTo>
                    <a:pt x="274" y="523"/>
                  </a:lnTo>
                  <a:lnTo>
                    <a:pt x="503" y="523"/>
                  </a:lnTo>
                  <a:lnTo>
                    <a:pt x="433" y="301"/>
                  </a:lnTo>
                  <a:lnTo>
                    <a:pt x="416" y="244"/>
                  </a:lnTo>
                  <a:lnTo>
                    <a:pt x="401" y="187"/>
                  </a:lnTo>
                  <a:lnTo>
                    <a:pt x="388" y="133"/>
                  </a:lnTo>
                  <a:lnTo>
                    <a:pt x="386" y="133"/>
                  </a:lnTo>
                  <a:close/>
                  <a:moveTo>
                    <a:pt x="288" y="0"/>
                  </a:moveTo>
                  <a:lnTo>
                    <a:pt x="497" y="0"/>
                  </a:lnTo>
                  <a:lnTo>
                    <a:pt x="790" y="905"/>
                  </a:lnTo>
                  <a:lnTo>
                    <a:pt x="612" y="905"/>
                  </a:lnTo>
                  <a:lnTo>
                    <a:pt x="530" y="648"/>
                  </a:lnTo>
                  <a:lnTo>
                    <a:pt x="247" y="648"/>
                  </a:lnTo>
                  <a:lnTo>
                    <a:pt x="169" y="905"/>
                  </a:lnTo>
                  <a:lnTo>
                    <a:pt x="0" y="90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black">
            <a:xfrm>
              <a:off x="6424637" y="3659739"/>
              <a:ext cx="463550" cy="739775"/>
            </a:xfrm>
            <a:custGeom>
              <a:avLst/>
              <a:gdLst>
                <a:gd name="T0" fmla="*/ 388 w 584"/>
                <a:gd name="T1" fmla="*/ 2 h 931"/>
                <a:gd name="T2" fmla="*/ 480 w 584"/>
                <a:gd name="T3" fmla="*/ 18 h 931"/>
                <a:gd name="T4" fmla="*/ 547 w 584"/>
                <a:gd name="T5" fmla="*/ 45 h 931"/>
                <a:gd name="T6" fmla="*/ 485 w 584"/>
                <a:gd name="T7" fmla="*/ 166 h 931"/>
                <a:gd name="T8" fmla="*/ 418 w 584"/>
                <a:gd name="T9" fmla="*/ 144 h 931"/>
                <a:gd name="T10" fmla="*/ 328 w 584"/>
                <a:gd name="T11" fmla="*/ 134 h 931"/>
                <a:gd name="T12" fmla="*/ 261 w 584"/>
                <a:gd name="T13" fmla="*/ 144 h 931"/>
                <a:gd name="T14" fmla="*/ 216 w 584"/>
                <a:gd name="T15" fmla="*/ 168 h 931"/>
                <a:gd name="T16" fmla="*/ 189 w 584"/>
                <a:gd name="T17" fmla="*/ 203 h 931"/>
                <a:gd name="T18" fmla="*/ 181 w 584"/>
                <a:gd name="T19" fmla="*/ 244 h 931"/>
                <a:gd name="T20" fmla="*/ 194 w 584"/>
                <a:gd name="T21" fmla="*/ 296 h 931"/>
                <a:gd name="T22" fmla="*/ 234 w 584"/>
                <a:gd name="T23" fmla="*/ 336 h 931"/>
                <a:gd name="T24" fmla="*/ 306 w 584"/>
                <a:gd name="T25" fmla="*/ 373 h 931"/>
                <a:gd name="T26" fmla="*/ 408 w 584"/>
                <a:gd name="T27" fmla="*/ 415 h 931"/>
                <a:gd name="T28" fmla="*/ 494 w 584"/>
                <a:gd name="T29" fmla="*/ 469 h 931"/>
                <a:gd name="T30" fmla="*/ 552 w 584"/>
                <a:gd name="T31" fmla="*/ 533 h 931"/>
                <a:gd name="T32" fmla="*/ 581 w 584"/>
                <a:gd name="T33" fmla="*/ 613 h 931"/>
                <a:gd name="T34" fmla="*/ 581 w 584"/>
                <a:gd name="T35" fmla="*/ 699 h 931"/>
                <a:gd name="T36" fmla="*/ 559 w 584"/>
                <a:gd name="T37" fmla="*/ 773 h 931"/>
                <a:gd name="T38" fmla="*/ 515 w 584"/>
                <a:gd name="T39" fmla="*/ 837 h 931"/>
                <a:gd name="T40" fmla="*/ 447 w 584"/>
                <a:gd name="T41" fmla="*/ 887 h 931"/>
                <a:gd name="T42" fmla="*/ 358 w 584"/>
                <a:gd name="T43" fmla="*/ 919 h 931"/>
                <a:gd name="T44" fmla="*/ 243 w 584"/>
                <a:gd name="T45" fmla="*/ 931 h 931"/>
                <a:gd name="T46" fmla="*/ 131 w 584"/>
                <a:gd name="T47" fmla="*/ 921 h 931"/>
                <a:gd name="T48" fmla="*/ 35 w 584"/>
                <a:gd name="T49" fmla="*/ 893 h 931"/>
                <a:gd name="T50" fmla="*/ 37 w 584"/>
                <a:gd name="T51" fmla="*/ 738 h 931"/>
                <a:gd name="T52" fmla="*/ 134 w 584"/>
                <a:gd name="T53" fmla="*/ 778 h 931"/>
                <a:gd name="T54" fmla="*/ 254 w 584"/>
                <a:gd name="T55" fmla="*/ 795 h 931"/>
                <a:gd name="T56" fmla="*/ 331 w 584"/>
                <a:gd name="T57" fmla="*/ 783 h 931"/>
                <a:gd name="T58" fmla="*/ 385 w 584"/>
                <a:gd name="T59" fmla="*/ 751 h 931"/>
                <a:gd name="T60" fmla="*/ 413 w 584"/>
                <a:gd name="T61" fmla="*/ 703 h 931"/>
                <a:gd name="T62" fmla="*/ 413 w 584"/>
                <a:gd name="T63" fmla="*/ 640 h 931"/>
                <a:gd name="T64" fmla="*/ 380 w 584"/>
                <a:gd name="T65" fmla="*/ 587 h 931"/>
                <a:gd name="T66" fmla="*/ 310 w 584"/>
                <a:gd name="T67" fmla="*/ 543 h 931"/>
                <a:gd name="T68" fmla="*/ 211 w 584"/>
                <a:gd name="T69" fmla="*/ 503 h 931"/>
                <a:gd name="T70" fmla="*/ 129 w 584"/>
                <a:gd name="T71" fmla="*/ 459 h 931"/>
                <a:gd name="T72" fmla="*/ 67 w 584"/>
                <a:gd name="T73" fmla="*/ 405 h 931"/>
                <a:gd name="T74" fmla="*/ 27 w 584"/>
                <a:gd name="T75" fmla="*/ 339 h 931"/>
                <a:gd name="T76" fmla="*/ 13 w 584"/>
                <a:gd name="T77" fmla="*/ 259 h 931"/>
                <a:gd name="T78" fmla="*/ 29 w 584"/>
                <a:gd name="T79" fmla="*/ 175 h 931"/>
                <a:gd name="T80" fmla="*/ 70 w 584"/>
                <a:gd name="T81" fmla="*/ 104 h 931"/>
                <a:gd name="T82" fmla="*/ 136 w 584"/>
                <a:gd name="T83" fmla="*/ 49 h 931"/>
                <a:gd name="T84" fmla="*/ 224 w 584"/>
                <a:gd name="T85" fmla="*/ 12 h 931"/>
                <a:gd name="T86" fmla="*/ 333 w 584"/>
                <a:gd name="T8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4" h="931">
                  <a:moveTo>
                    <a:pt x="333" y="0"/>
                  </a:moveTo>
                  <a:lnTo>
                    <a:pt x="388" y="2"/>
                  </a:lnTo>
                  <a:lnTo>
                    <a:pt x="437" y="8"/>
                  </a:lnTo>
                  <a:lnTo>
                    <a:pt x="480" y="18"/>
                  </a:lnTo>
                  <a:lnTo>
                    <a:pt x="517" y="30"/>
                  </a:lnTo>
                  <a:lnTo>
                    <a:pt x="547" y="45"/>
                  </a:lnTo>
                  <a:lnTo>
                    <a:pt x="509" y="178"/>
                  </a:lnTo>
                  <a:lnTo>
                    <a:pt x="485" y="166"/>
                  </a:lnTo>
                  <a:lnTo>
                    <a:pt x="455" y="155"/>
                  </a:lnTo>
                  <a:lnTo>
                    <a:pt x="418" y="144"/>
                  </a:lnTo>
                  <a:lnTo>
                    <a:pt x="377" y="138"/>
                  </a:lnTo>
                  <a:lnTo>
                    <a:pt x="328" y="134"/>
                  </a:lnTo>
                  <a:lnTo>
                    <a:pt x="293" y="138"/>
                  </a:lnTo>
                  <a:lnTo>
                    <a:pt x="261" y="144"/>
                  </a:lnTo>
                  <a:lnTo>
                    <a:pt x="236" y="155"/>
                  </a:lnTo>
                  <a:lnTo>
                    <a:pt x="216" y="168"/>
                  </a:lnTo>
                  <a:lnTo>
                    <a:pt x="201" y="185"/>
                  </a:lnTo>
                  <a:lnTo>
                    <a:pt x="189" y="203"/>
                  </a:lnTo>
                  <a:lnTo>
                    <a:pt x="182" y="223"/>
                  </a:lnTo>
                  <a:lnTo>
                    <a:pt x="181" y="244"/>
                  </a:lnTo>
                  <a:lnTo>
                    <a:pt x="184" y="271"/>
                  </a:lnTo>
                  <a:lnTo>
                    <a:pt x="194" y="296"/>
                  </a:lnTo>
                  <a:lnTo>
                    <a:pt x="211" y="316"/>
                  </a:lnTo>
                  <a:lnTo>
                    <a:pt x="234" y="336"/>
                  </a:lnTo>
                  <a:lnTo>
                    <a:pt x="266" y="355"/>
                  </a:lnTo>
                  <a:lnTo>
                    <a:pt x="306" y="373"/>
                  </a:lnTo>
                  <a:lnTo>
                    <a:pt x="353" y="392"/>
                  </a:lnTo>
                  <a:lnTo>
                    <a:pt x="408" y="415"/>
                  </a:lnTo>
                  <a:lnTo>
                    <a:pt x="455" y="440"/>
                  </a:lnTo>
                  <a:lnTo>
                    <a:pt x="494" y="469"/>
                  </a:lnTo>
                  <a:lnTo>
                    <a:pt x="527" y="499"/>
                  </a:lnTo>
                  <a:lnTo>
                    <a:pt x="552" y="533"/>
                  </a:lnTo>
                  <a:lnTo>
                    <a:pt x="569" y="571"/>
                  </a:lnTo>
                  <a:lnTo>
                    <a:pt x="581" y="613"/>
                  </a:lnTo>
                  <a:lnTo>
                    <a:pt x="584" y="661"/>
                  </a:lnTo>
                  <a:lnTo>
                    <a:pt x="581" y="699"/>
                  </a:lnTo>
                  <a:lnTo>
                    <a:pt x="572" y="736"/>
                  </a:lnTo>
                  <a:lnTo>
                    <a:pt x="559" y="773"/>
                  </a:lnTo>
                  <a:lnTo>
                    <a:pt x="539" y="807"/>
                  </a:lnTo>
                  <a:lnTo>
                    <a:pt x="515" y="837"/>
                  </a:lnTo>
                  <a:lnTo>
                    <a:pt x="484" y="864"/>
                  </a:lnTo>
                  <a:lnTo>
                    <a:pt x="447" y="887"/>
                  </a:lnTo>
                  <a:lnTo>
                    <a:pt x="405" y="906"/>
                  </a:lnTo>
                  <a:lnTo>
                    <a:pt x="358" y="919"/>
                  </a:lnTo>
                  <a:lnTo>
                    <a:pt x="303" y="930"/>
                  </a:lnTo>
                  <a:lnTo>
                    <a:pt x="243" y="931"/>
                  </a:lnTo>
                  <a:lnTo>
                    <a:pt x="186" y="930"/>
                  </a:lnTo>
                  <a:lnTo>
                    <a:pt x="131" y="921"/>
                  </a:lnTo>
                  <a:lnTo>
                    <a:pt x="79" y="908"/>
                  </a:lnTo>
                  <a:lnTo>
                    <a:pt x="35" y="893"/>
                  </a:lnTo>
                  <a:lnTo>
                    <a:pt x="0" y="874"/>
                  </a:lnTo>
                  <a:lnTo>
                    <a:pt x="37" y="738"/>
                  </a:lnTo>
                  <a:lnTo>
                    <a:pt x="80" y="760"/>
                  </a:lnTo>
                  <a:lnTo>
                    <a:pt x="134" y="778"/>
                  </a:lnTo>
                  <a:lnTo>
                    <a:pt x="193" y="790"/>
                  </a:lnTo>
                  <a:lnTo>
                    <a:pt x="254" y="795"/>
                  </a:lnTo>
                  <a:lnTo>
                    <a:pt x="296" y="792"/>
                  </a:lnTo>
                  <a:lnTo>
                    <a:pt x="331" y="783"/>
                  </a:lnTo>
                  <a:lnTo>
                    <a:pt x="362" y="770"/>
                  </a:lnTo>
                  <a:lnTo>
                    <a:pt x="385" y="751"/>
                  </a:lnTo>
                  <a:lnTo>
                    <a:pt x="403" y="729"/>
                  </a:lnTo>
                  <a:lnTo>
                    <a:pt x="413" y="703"/>
                  </a:lnTo>
                  <a:lnTo>
                    <a:pt x="417" y="672"/>
                  </a:lnTo>
                  <a:lnTo>
                    <a:pt x="413" y="640"/>
                  </a:lnTo>
                  <a:lnTo>
                    <a:pt x="402" y="612"/>
                  </a:lnTo>
                  <a:lnTo>
                    <a:pt x="380" y="587"/>
                  </a:lnTo>
                  <a:lnTo>
                    <a:pt x="350" y="565"/>
                  </a:lnTo>
                  <a:lnTo>
                    <a:pt x="310" y="543"/>
                  </a:lnTo>
                  <a:lnTo>
                    <a:pt x="258" y="523"/>
                  </a:lnTo>
                  <a:lnTo>
                    <a:pt x="211" y="503"/>
                  </a:lnTo>
                  <a:lnTo>
                    <a:pt x="167" y="482"/>
                  </a:lnTo>
                  <a:lnTo>
                    <a:pt x="129" y="459"/>
                  </a:lnTo>
                  <a:lnTo>
                    <a:pt x="95" y="434"/>
                  </a:lnTo>
                  <a:lnTo>
                    <a:pt x="67" y="405"/>
                  </a:lnTo>
                  <a:lnTo>
                    <a:pt x="44" y="373"/>
                  </a:lnTo>
                  <a:lnTo>
                    <a:pt x="27" y="339"/>
                  </a:lnTo>
                  <a:lnTo>
                    <a:pt x="17" y="301"/>
                  </a:lnTo>
                  <a:lnTo>
                    <a:pt x="13" y="259"/>
                  </a:lnTo>
                  <a:lnTo>
                    <a:pt x="17" y="215"/>
                  </a:lnTo>
                  <a:lnTo>
                    <a:pt x="29" y="175"/>
                  </a:lnTo>
                  <a:lnTo>
                    <a:pt x="45" y="138"/>
                  </a:lnTo>
                  <a:lnTo>
                    <a:pt x="70" y="104"/>
                  </a:lnTo>
                  <a:lnTo>
                    <a:pt x="100" y="74"/>
                  </a:lnTo>
                  <a:lnTo>
                    <a:pt x="136" y="49"/>
                  </a:lnTo>
                  <a:lnTo>
                    <a:pt x="177" y="27"/>
                  </a:lnTo>
                  <a:lnTo>
                    <a:pt x="224" y="12"/>
                  </a:lnTo>
                  <a:lnTo>
                    <a:pt x="276" y="3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black">
            <a:xfrm>
              <a:off x="3829075" y="3664501"/>
              <a:ext cx="609600" cy="731838"/>
            </a:xfrm>
            <a:custGeom>
              <a:avLst/>
              <a:gdLst>
                <a:gd name="T0" fmla="*/ 563 w 768"/>
                <a:gd name="T1" fmla="*/ 2 h 921"/>
                <a:gd name="T2" fmla="*/ 669 w 768"/>
                <a:gd name="T3" fmla="*/ 18 h 921"/>
                <a:gd name="T4" fmla="*/ 739 w 768"/>
                <a:gd name="T5" fmla="*/ 42 h 921"/>
                <a:gd name="T6" fmla="*/ 672 w 768"/>
                <a:gd name="T7" fmla="*/ 163 h 921"/>
                <a:gd name="T8" fmla="*/ 597 w 768"/>
                <a:gd name="T9" fmla="*/ 143 h 921"/>
                <a:gd name="T10" fmla="*/ 498 w 768"/>
                <a:gd name="T11" fmla="*/ 136 h 921"/>
                <a:gd name="T12" fmla="*/ 399 w 768"/>
                <a:gd name="T13" fmla="*/ 148 h 921"/>
                <a:gd name="T14" fmla="*/ 316 w 768"/>
                <a:gd name="T15" fmla="*/ 181 h 921"/>
                <a:gd name="T16" fmla="*/ 249 w 768"/>
                <a:gd name="T17" fmla="*/ 235 h 921"/>
                <a:gd name="T18" fmla="*/ 200 w 768"/>
                <a:gd name="T19" fmla="*/ 311 h 921"/>
                <a:gd name="T20" fmla="*/ 175 w 768"/>
                <a:gd name="T21" fmla="*/ 405 h 921"/>
                <a:gd name="T22" fmla="*/ 175 w 768"/>
                <a:gd name="T23" fmla="*/ 519 h 921"/>
                <a:gd name="T24" fmla="*/ 204 w 768"/>
                <a:gd name="T25" fmla="*/ 622 h 921"/>
                <a:gd name="T26" fmla="*/ 259 w 768"/>
                <a:gd name="T27" fmla="*/ 701 h 921"/>
                <a:gd name="T28" fmla="*/ 334 w 768"/>
                <a:gd name="T29" fmla="*/ 756 h 921"/>
                <a:gd name="T30" fmla="*/ 430 w 768"/>
                <a:gd name="T31" fmla="*/ 783 h 921"/>
                <a:gd name="T32" fmla="*/ 527 w 768"/>
                <a:gd name="T33" fmla="*/ 787 h 921"/>
                <a:gd name="T34" fmla="*/ 589 w 768"/>
                <a:gd name="T35" fmla="*/ 777 h 921"/>
                <a:gd name="T36" fmla="*/ 609 w 768"/>
                <a:gd name="T37" fmla="*/ 417 h 921"/>
                <a:gd name="T38" fmla="*/ 768 w 768"/>
                <a:gd name="T39" fmla="*/ 871 h 921"/>
                <a:gd name="T40" fmla="*/ 694 w 768"/>
                <a:gd name="T41" fmla="*/ 893 h 921"/>
                <a:gd name="T42" fmla="*/ 594 w 768"/>
                <a:gd name="T43" fmla="*/ 913 h 921"/>
                <a:gd name="T44" fmla="*/ 478 w 768"/>
                <a:gd name="T45" fmla="*/ 921 h 921"/>
                <a:gd name="T46" fmla="*/ 339 w 768"/>
                <a:gd name="T47" fmla="*/ 908 h 921"/>
                <a:gd name="T48" fmla="*/ 220 w 768"/>
                <a:gd name="T49" fmla="*/ 869 h 921"/>
                <a:gd name="T50" fmla="*/ 125 w 768"/>
                <a:gd name="T51" fmla="*/ 802 h 921"/>
                <a:gd name="T52" fmla="*/ 58 w 768"/>
                <a:gd name="T53" fmla="*/ 711 h 921"/>
                <a:gd name="T54" fmla="*/ 15 w 768"/>
                <a:gd name="T55" fmla="*/ 598 h 921"/>
                <a:gd name="T56" fmla="*/ 0 w 768"/>
                <a:gd name="T57" fmla="*/ 469 h 921"/>
                <a:gd name="T58" fmla="*/ 16 w 768"/>
                <a:gd name="T59" fmla="*/ 334 h 921"/>
                <a:gd name="T60" fmla="*/ 65 w 768"/>
                <a:gd name="T61" fmla="*/ 220 h 921"/>
                <a:gd name="T62" fmla="*/ 138 w 768"/>
                <a:gd name="T63" fmla="*/ 126 h 921"/>
                <a:gd name="T64" fmla="*/ 239 w 768"/>
                <a:gd name="T65" fmla="*/ 57 h 921"/>
                <a:gd name="T66" fmla="*/ 359 w 768"/>
                <a:gd name="T67" fmla="*/ 15 h 921"/>
                <a:gd name="T68" fmla="*/ 500 w 768"/>
                <a:gd name="T6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8" h="921">
                  <a:moveTo>
                    <a:pt x="500" y="0"/>
                  </a:moveTo>
                  <a:lnTo>
                    <a:pt x="563" y="2"/>
                  </a:lnTo>
                  <a:lnTo>
                    <a:pt x="620" y="8"/>
                  </a:lnTo>
                  <a:lnTo>
                    <a:pt x="669" y="18"/>
                  </a:lnTo>
                  <a:lnTo>
                    <a:pt x="709" y="30"/>
                  </a:lnTo>
                  <a:lnTo>
                    <a:pt x="739" y="42"/>
                  </a:lnTo>
                  <a:lnTo>
                    <a:pt x="702" y="175"/>
                  </a:lnTo>
                  <a:lnTo>
                    <a:pt x="672" y="163"/>
                  </a:lnTo>
                  <a:lnTo>
                    <a:pt x="637" y="151"/>
                  </a:lnTo>
                  <a:lnTo>
                    <a:pt x="597" y="143"/>
                  </a:lnTo>
                  <a:lnTo>
                    <a:pt x="552" y="138"/>
                  </a:lnTo>
                  <a:lnTo>
                    <a:pt x="498" y="136"/>
                  </a:lnTo>
                  <a:lnTo>
                    <a:pt x="448" y="139"/>
                  </a:lnTo>
                  <a:lnTo>
                    <a:pt x="399" y="148"/>
                  </a:lnTo>
                  <a:lnTo>
                    <a:pt x="356" y="161"/>
                  </a:lnTo>
                  <a:lnTo>
                    <a:pt x="316" y="181"/>
                  </a:lnTo>
                  <a:lnTo>
                    <a:pt x="279" y="205"/>
                  </a:lnTo>
                  <a:lnTo>
                    <a:pt x="249" y="235"/>
                  </a:lnTo>
                  <a:lnTo>
                    <a:pt x="222" y="271"/>
                  </a:lnTo>
                  <a:lnTo>
                    <a:pt x="200" y="311"/>
                  </a:lnTo>
                  <a:lnTo>
                    <a:pt x="185" y="356"/>
                  </a:lnTo>
                  <a:lnTo>
                    <a:pt x="175" y="405"/>
                  </a:lnTo>
                  <a:lnTo>
                    <a:pt x="172" y="461"/>
                  </a:lnTo>
                  <a:lnTo>
                    <a:pt x="175" y="519"/>
                  </a:lnTo>
                  <a:lnTo>
                    <a:pt x="187" y="573"/>
                  </a:lnTo>
                  <a:lnTo>
                    <a:pt x="204" y="622"/>
                  </a:lnTo>
                  <a:lnTo>
                    <a:pt x="229" y="664"/>
                  </a:lnTo>
                  <a:lnTo>
                    <a:pt x="259" y="701"/>
                  </a:lnTo>
                  <a:lnTo>
                    <a:pt x="294" y="731"/>
                  </a:lnTo>
                  <a:lnTo>
                    <a:pt x="334" y="756"/>
                  </a:lnTo>
                  <a:lnTo>
                    <a:pt x="379" y="773"/>
                  </a:lnTo>
                  <a:lnTo>
                    <a:pt x="430" y="783"/>
                  </a:lnTo>
                  <a:lnTo>
                    <a:pt x="485" y="788"/>
                  </a:lnTo>
                  <a:lnTo>
                    <a:pt x="527" y="787"/>
                  </a:lnTo>
                  <a:lnTo>
                    <a:pt x="560" y="782"/>
                  </a:lnTo>
                  <a:lnTo>
                    <a:pt x="589" y="777"/>
                  </a:lnTo>
                  <a:lnTo>
                    <a:pt x="609" y="770"/>
                  </a:lnTo>
                  <a:lnTo>
                    <a:pt x="609" y="417"/>
                  </a:lnTo>
                  <a:lnTo>
                    <a:pt x="768" y="417"/>
                  </a:lnTo>
                  <a:lnTo>
                    <a:pt x="768" y="871"/>
                  </a:lnTo>
                  <a:lnTo>
                    <a:pt x="734" y="882"/>
                  </a:lnTo>
                  <a:lnTo>
                    <a:pt x="694" y="893"/>
                  </a:lnTo>
                  <a:lnTo>
                    <a:pt x="645" y="904"/>
                  </a:lnTo>
                  <a:lnTo>
                    <a:pt x="594" y="913"/>
                  </a:lnTo>
                  <a:lnTo>
                    <a:pt x="537" y="919"/>
                  </a:lnTo>
                  <a:lnTo>
                    <a:pt x="478" y="921"/>
                  </a:lnTo>
                  <a:lnTo>
                    <a:pt x="406" y="918"/>
                  </a:lnTo>
                  <a:lnTo>
                    <a:pt x="339" y="908"/>
                  </a:lnTo>
                  <a:lnTo>
                    <a:pt x="277" y="893"/>
                  </a:lnTo>
                  <a:lnTo>
                    <a:pt x="220" y="869"/>
                  </a:lnTo>
                  <a:lnTo>
                    <a:pt x="170" y="839"/>
                  </a:lnTo>
                  <a:lnTo>
                    <a:pt x="125" y="802"/>
                  </a:lnTo>
                  <a:lnTo>
                    <a:pt x="88" y="760"/>
                  </a:lnTo>
                  <a:lnTo>
                    <a:pt x="58" y="711"/>
                  </a:lnTo>
                  <a:lnTo>
                    <a:pt x="33" y="657"/>
                  </a:lnTo>
                  <a:lnTo>
                    <a:pt x="15" y="598"/>
                  </a:lnTo>
                  <a:lnTo>
                    <a:pt x="3" y="536"/>
                  </a:lnTo>
                  <a:lnTo>
                    <a:pt x="0" y="469"/>
                  </a:lnTo>
                  <a:lnTo>
                    <a:pt x="5" y="400"/>
                  </a:lnTo>
                  <a:lnTo>
                    <a:pt x="16" y="334"/>
                  </a:lnTo>
                  <a:lnTo>
                    <a:pt x="36" y="274"/>
                  </a:lnTo>
                  <a:lnTo>
                    <a:pt x="65" y="220"/>
                  </a:lnTo>
                  <a:lnTo>
                    <a:pt x="98" y="170"/>
                  </a:lnTo>
                  <a:lnTo>
                    <a:pt x="138" y="126"/>
                  </a:lnTo>
                  <a:lnTo>
                    <a:pt x="185" y="89"/>
                  </a:lnTo>
                  <a:lnTo>
                    <a:pt x="239" y="57"/>
                  </a:lnTo>
                  <a:lnTo>
                    <a:pt x="297" y="32"/>
                  </a:lnTo>
                  <a:lnTo>
                    <a:pt x="359" y="15"/>
                  </a:lnTo>
                  <a:lnTo>
                    <a:pt x="428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black">
            <a:xfrm>
              <a:off x="6956450" y="3689901"/>
              <a:ext cx="115888" cy="114300"/>
            </a:xfrm>
            <a:custGeom>
              <a:avLst/>
              <a:gdLst>
                <a:gd name="T0" fmla="*/ 59 w 146"/>
                <a:gd name="T1" fmla="*/ 65 h 144"/>
                <a:gd name="T2" fmla="*/ 80 w 146"/>
                <a:gd name="T3" fmla="*/ 65 h 144"/>
                <a:gd name="T4" fmla="*/ 89 w 146"/>
                <a:gd name="T5" fmla="*/ 64 h 144"/>
                <a:gd name="T6" fmla="*/ 92 w 146"/>
                <a:gd name="T7" fmla="*/ 57 h 144"/>
                <a:gd name="T8" fmla="*/ 92 w 146"/>
                <a:gd name="T9" fmla="*/ 49 h 144"/>
                <a:gd name="T10" fmla="*/ 87 w 146"/>
                <a:gd name="T11" fmla="*/ 44 h 144"/>
                <a:gd name="T12" fmla="*/ 80 w 146"/>
                <a:gd name="T13" fmla="*/ 40 h 144"/>
                <a:gd name="T14" fmla="*/ 59 w 146"/>
                <a:gd name="T15" fmla="*/ 40 h 144"/>
                <a:gd name="T16" fmla="*/ 77 w 146"/>
                <a:gd name="T17" fmla="*/ 30 h 144"/>
                <a:gd name="T18" fmla="*/ 104 w 146"/>
                <a:gd name="T19" fmla="*/ 40 h 144"/>
                <a:gd name="T20" fmla="*/ 105 w 146"/>
                <a:gd name="T21" fmla="*/ 60 h 144"/>
                <a:gd name="T22" fmla="*/ 100 w 146"/>
                <a:gd name="T23" fmla="*/ 70 h 144"/>
                <a:gd name="T24" fmla="*/ 90 w 146"/>
                <a:gd name="T25" fmla="*/ 75 h 144"/>
                <a:gd name="T26" fmla="*/ 109 w 146"/>
                <a:gd name="T27" fmla="*/ 114 h 144"/>
                <a:gd name="T28" fmla="*/ 70 w 146"/>
                <a:gd name="T29" fmla="*/ 77 h 144"/>
                <a:gd name="T30" fmla="*/ 59 w 146"/>
                <a:gd name="T31" fmla="*/ 114 h 144"/>
                <a:gd name="T32" fmla="*/ 45 w 146"/>
                <a:gd name="T33" fmla="*/ 30 h 144"/>
                <a:gd name="T34" fmla="*/ 50 w 146"/>
                <a:gd name="T35" fmla="*/ 15 h 144"/>
                <a:gd name="T36" fmla="*/ 18 w 146"/>
                <a:gd name="T37" fmla="*/ 49 h 144"/>
                <a:gd name="T38" fmla="*/ 18 w 146"/>
                <a:gd name="T39" fmla="*/ 97 h 144"/>
                <a:gd name="T40" fmla="*/ 50 w 146"/>
                <a:gd name="T41" fmla="*/ 129 h 144"/>
                <a:gd name="T42" fmla="*/ 95 w 146"/>
                <a:gd name="T43" fmla="*/ 129 h 144"/>
                <a:gd name="T44" fmla="*/ 127 w 146"/>
                <a:gd name="T45" fmla="*/ 97 h 144"/>
                <a:gd name="T46" fmla="*/ 127 w 146"/>
                <a:gd name="T47" fmla="*/ 49 h 144"/>
                <a:gd name="T48" fmla="*/ 95 w 146"/>
                <a:gd name="T49" fmla="*/ 15 h 144"/>
                <a:gd name="T50" fmla="*/ 74 w 146"/>
                <a:gd name="T51" fmla="*/ 0 h 144"/>
                <a:gd name="T52" fmla="*/ 116 w 146"/>
                <a:gd name="T53" fmla="*/ 13 h 144"/>
                <a:gd name="T54" fmla="*/ 141 w 146"/>
                <a:gd name="T55" fmla="*/ 49 h 144"/>
                <a:gd name="T56" fmla="*/ 141 w 146"/>
                <a:gd name="T57" fmla="*/ 96 h 144"/>
                <a:gd name="T58" fmla="*/ 116 w 146"/>
                <a:gd name="T59" fmla="*/ 131 h 144"/>
                <a:gd name="T60" fmla="*/ 74 w 146"/>
                <a:gd name="T61" fmla="*/ 144 h 144"/>
                <a:gd name="T62" fmla="*/ 30 w 146"/>
                <a:gd name="T63" fmla="*/ 131 h 144"/>
                <a:gd name="T64" fmla="*/ 5 w 146"/>
                <a:gd name="T65" fmla="*/ 96 h 144"/>
                <a:gd name="T66" fmla="*/ 5 w 146"/>
                <a:gd name="T67" fmla="*/ 49 h 144"/>
                <a:gd name="T68" fmla="*/ 30 w 146"/>
                <a:gd name="T69" fmla="*/ 13 h 144"/>
                <a:gd name="T70" fmla="*/ 74 w 146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4">
                  <a:moveTo>
                    <a:pt x="59" y="40"/>
                  </a:moveTo>
                  <a:lnTo>
                    <a:pt x="59" y="65"/>
                  </a:lnTo>
                  <a:lnTo>
                    <a:pt x="75" y="65"/>
                  </a:lnTo>
                  <a:lnTo>
                    <a:pt x="80" y="65"/>
                  </a:lnTo>
                  <a:lnTo>
                    <a:pt x="85" y="65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49"/>
                  </a:lnTo>
                  <a:lnTo>
                    <a:pt x="90" y="45"/>
                  </a:lnTo>
                  <a:lnTo>
                    <a:pt x="87" y="44"/>
                  </a:lnTo>
                  <a:lnTo>
                    <a:pt x="84" y="42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59" y="40"/>
                  </a:lnTo>
                  <a:close/>
                  <a:moveTo>
                    <a:pt x="45" y="30"/>
                  </a:moveTo>
                  <a:lnTo>
                    <a:pt x="77" y="30"/>
                  </a:lnTo>
                  <a:lnTo>
                    <a:pt x="94" y="32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105" y="60"/>
                  </a:lnTo>
                  <a:lnTo>
                    <a:pt x="104" y="65"/>
                  </a:lnTo>
                  <a:lnTo>
                    <a:pt x="100" y="70"/>
                  </a:lnTo>
                  <a:lnTo>
                    <a:pt x="97" y="74"/>
                  </a:lnTo>
                  <a:lnTo>
                    <a:pt x="90" y="75"/>
                  </a:lnTo>
                  <a:lnTo>
                    <a:pt x="85" y="77"/>
                  </a:lnTo>
                  <a:lnTo>
                    <a:pt x="109" y="114"/>
                  </a:lnTo>
                  <a:lnTo>
                    <a:pt x="94" y="114"/>
                  </a:lnTo>
                  <a:lnTo>
                    <a:pt x="70" y="77"/>
                  </a:lnTo>
                  <a:lnTo>
                    <a:pt x="59" y="77"/>
                  </a:lnTo>
                  <a:lnTo>
                    <a:pt x="59" y="114"/>
                  </a:lnTo>
                  <a:lnTo>
                    <a:pt x="45" y="114"/>
                  </a:lnTo>
                  <a:lnTo>
                    <a:pt x="45" y="30"/>
                  </a:lnTo>
                  <a:close/>
                  <a:moveTo>
                    <a:pt x="74" y="10"/>
                  </a:moveTo>
                  <a:lnTo>
                    <a:pt x="50" y="15"/>
                  </a:lnTo>
                  <a:lnTo>
                    <a:pt x="32" y="28"/>
                  </a:lnTo>
                  <a:lnTo>
                    <a:pt x="18" y="49"/>
                  </a:lnTo>
                  <a:lnTo>
                    <a:pt x="15" y="72"/>
                  </a:lnTo>
                  <a:lnTo>
                    <a:pt x="18" y="97"/>
                  </a:lnTo>
                  <a:lnTo>
                    <a:pt x="32" y="116"/>
                  </a:lnTo>
                  <a:lnTo>
                    <a:pt x="50" y="129"/>
                  </a:lnTo>
                  <a:lnTo>
                    <a:pt x="74" y="134"/>
                  </a:lnTo>
                  <a:lnTo>
                    <a:pt x="95" y="129"/>
                  </a:lnTo>
                  <a:lnTo>
                    <a:pt x="114" y="116"/>
                  </a:lnTo>
                  <a:lnTo>
                    <a:pt x="127" y="97"/>
                  </a:lnTo>
                  <a:lnTo>
                    <a:pt x="131" y="72"/>
                  </a:lnTo>
                  <a:lnTo>
                    <a:pt x="127" y="49"/>
                  </a:lnTo>
                  <a:lnTo>
                    <a:pt x="114" y="28"/>
                  </a:lnTo>
                  <a:lnTo>
                    <a:pt x="95" y="15"/>
                  </a:lnTo>
                  <a:lnTo>
                    <a:pt x="74" y="10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6" y="13"/>
                  </a:lnTo>
                  <a:lnTo>
                    <a:pt x="131" y="30"/>
                  </a:lnTo>
                  <a:lnTo>
                    <a:pt x="141" y="49"/>
                  </a:lnTo>
                  <a:lnTo>
                    <a:pt x="146" y="72"/>
                  </a:lnTo>
                  <a:lnTo>
                    <a:pt x="141" y="96"/>
                  </a:lnTo>
                  <a:lnTo>
                    <a:pt x="131" y="114"/>
                  </a:lnTo>
                  <a:lnTo>
                    <a:pt x="116" y="131"/>
                  </a:lnTo>
                  <a:lnTo>
                    <a:pt x="95" y="141"/>
                  </a:lnTo>
                  <a:lnTo>
                    <a:pt x="74" y="144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5" y="114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5" y="49"/>
                  </a:lnTo>
                  <a:lnTo>
                    <a:pt x="15" y="30"/>
                  </a:lnTo>
                  <a:lnTo>
                    <a:pt x="30" y="13"/>
                  </a:lnTo>
                  <a:lnTo>
                    <a:pt x="50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43608" y="6448251"/>
            <a:ext cx="93610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23728" y="6448251"/>
            <a:ext cx="504056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448251"/>
            <a:ext cx="432048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1" name="Skupina 30"/>
          <p:cNvGrpSpPr/>
          <p:nvPr userDrawn="1"/>
        </p:nvGrpSpPr>
        <p:grpSpPr bwMode="gray">
          <a:xfrm>
            <a:off x="0" y="0"/>
            <a:ext cx="9144000" cy="151200"/>
            <a:chOff x="814514" y="2924944"/>
            <a:chExt cx="6400078" cy="90000"/>
          </a:xfrm>
        </p:grpSpPr>
        <p:sp>
          <p:nvSpPr>
            <p:cNvPr id="32" name="Obdélník 31"/>
            <p:cNvSpPr/>
            <p:nvPr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/>
          <p:cNvGrpSpPr/>
          <p:nvPr userDrawn="1"/>
        </p:nvGrpSpPr>
        <p:grpSpPr>
          <a:xfrm>
            <a:off x="3320988" y="2708920"/>
            <a:ext cx="2502024" cy="2074729"/>
            <a:chOff x="4355976" y="4077072"/>
            <a:chExt cx="303900" cy="252000"/>
          </a:xfrm>
          <a:solidFill>
            <a:schemeClr val="tx2">
              <a:alpha val="5000"/>
            </a:schemeClr>
          </a:solidFill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355976" y="4077072"/>
              <a:ext cx="231378" cy="229980"/>
            </a:xfrm>
            <a:custGeom>
              <a:avLst/>
              <a:gdLst>
                <a:gd name="T0" fmla="*/ 544 w 937"/>
                <a:gd name="T1" fmla="*/ 0 h 940"/>
                <a:gd name="T2" fmla="*/ 665 w 937"/>
                <a:gd name="T3" fmla="*/ 22 h 940"/>
                <a:gd name="T4" fmla="*/ 777 w 937"/>
                <a:gd name="T5" fmla="*/ 74 h 940"/>
                <a:gd name="T6" fmla="*/ 879 w 937"/>
                <a:gd name="T7" fmla="*/ 153 h 940"/>
                <a:gd name="T8" fmla="*/ 921 w 937"/>
                <a:gd name="T9" fmla="*/ 210 h 940"/>
                <a:gd name="T10" fmla="*/ 937 w 937"/>
                <a:gd name="T11" fmla="*/ 272 h 940"/>
                <a:gd name="T12" fmla="*/ 934 w 937"/>
                <a:gd name="T13" fmla="*/ 314 h 940"/>
                <a:gd name="T14" fmla="*/ 929 w 937"/>
                <a:gd name="T15" fmla="*/ 321 h 940"/>
                <a:gd name="T16" fmla="*/ 922 w 937"/>
                <a:gd name="T17" fmla="*/ 323 h 940"/>
                <a:gd name="T18" fmla="*/ 917 w 937"/>
                <a:gd name="T19" fmla="*/ 318 h 940"/>
                <a:gd name="T20" fmla="*/ 916 w 937"/>
                <a:gd name="T21" fmla="*/ 307 h 940"/>
                <a:gd name="T22" fmla="*/ 907 w 937"/>
                <a:gd name="T23" fmla="*/ 250 h 940"/>
                <a:gd name="T24" fmla="*/ 870 w 937"/>
                <a:gd name="T25" fmla="*/ 215 h 940"/>
                <a:gd name="T26" fmla="*/ 812 w 937"/>
                <a:gd name="T27" fmla="*/ 205 h 940"/>
                <a:gd name="T28" fmla="*/ 735 w 937"/>
                <a:gd name="T29" fmla="*/ 225 h 940"/>
                <a:gd name="T30" fmla="*/ 645 w 937"/>
                <a:gd name="T31" fmla="*/ 270 h 940"/>
                <a:gd name="T32" fmla="*/ 542 w 937"/>
                <a:gd name="T33" fmla="*/ 341 h 940"/>
                <a:gd name="T34" fmla="*/ 437 w 937"/>
                <a:gd name="T35" fmla="*/ 437 h 940"/>
                <a:gd name="T36" fmla="*/ 342 w 937"/>
                <a:gd name="T37" fmla="*/ 544 h 940"/>
                <a:gd name="T38" fmla="*/ 271 w 937"/>
                <a:gd name="T39" fmla="*/ 645 h 940"/>
                <a:gd name="T40" fmla="*/ 225 w 937"/>
                <a:gd name="T41" fmla="*/ 736 h 940"/>
                <a:gd name="T42" fmla="*/ 206 w 937"/>
                <a:gd name="T43" fmla="*/ 813 h 940"/>
                <a:gd name="T44" fmla="*/ 215 w 937"/>
                <a:gd name="T45" fmla="*/ 874 h 940"/>
                <a:gd name="T46" fmla="*/ 251 w 937"/>
                <a:gd name="T47" fmla="*/ 909 h 940"/>
                <a:gd name="T48" fmla="*/ 308 w 937"/>
                <a:gd name="T49" fmla="*/ 918 h 940"/>
                <a:gd name="T50" fmla="*/ 318 w 937"/>
                <a:gd name="T51" fmla="*/ 921 h 940"/>
                <a:gd name="T52" fmla="*/ 322 w 937"/>
                <a:gd name="T53" fmla="*/ 926 h 940"/>
                <a:gd name="T54" fmla="*/ 322 w 937"/>
                <a:gd name="T55" fmla="*/ 931 h 940"/>
                <a:gd name="T56" fmla="*/ 315 w 937"/>
                <a:gd name="T57" fmla="*/ 936 h 940"/>
                <a:gd name="T58" fmla="*/ 273 w 937"/>
                <a:gd name="T59" fmla="*/ 940 h 940"/>
                <a:gd name="T60" fmla="*/ 211 w 937"/>
                <a:gd name="T61" fmla="*/ 924 h 940"/>
                <a:gd name="T62" fmla="*/ 154 w 937"/>
                <a:gd name="T63" fmla="*/ 881 h 940"/>
                <a:gd name="T64" fmla="*/ 74 w 937"/>
                <a:gd name="T65" fmla="*/ 778 h 940"/>
                <a:gd name="T66" fmla="*/ 24 w 937"/>
                <a:gd name="T67" fmla="*/ 666 h 940"/>
                <a:gd name="T68" fmla="*/ 2 w 937"/>
                <a:gd name="T69" fmla="*/ 544 h 940"/>
                <a:gd name="T70" fmla="*/ 7 w 937"/>
                <a:gd name="T71" fmla="*/ 423 h 940"/>
                <a:gd name="T72" fmla="*/ 42 w 937"/>
                <a:gd name="T73" fmla="*/ 304 h 940"/>
                <a:gd name="T74" fmla="*/ 106 w 937"/>
                <a:gd name="T75" fmla="*/ 196 h 940"/>
                <a:gd name="T76" fmla="*/ 198 w 937"/>
                <a:gd name="T77" fmla="*/ 106 h 940"/>
                <a:gd name="T78" fmla="*/ 305 w 937"/>
                <a:gd name="T79" fmla="*/ 42 h 940"/>
                <a:gd name="T80" fmla="*/ 422 w 937"/>
                <a:gd name="T81" fmla="*/ 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7" h="940">
                  <a:moveTo>
                    <a:pt x="482" y="0"/>
                  </a:moveTo>
                  <a:lnTo>
                    <a:pt x="544" y="0"/>
                  </a:lnTo>
                  <a:lnTo>
                    <a:pt x="604" y="6"/>
                  </a:lnTo>
                  <a:lnTo>
                    <a:pt x="665" y="22"/>
                  </a:lnTo>
                  <a:lnTo>
                    <a:pt x="721" y="43"/>
                  </a:lnTo>
                  <a:lnTo>
                    <a:pt x="777" y="74"/>
                  </a:lnTo>
                  <a:lnTo>
                    <a:pt x="830" y="109"/>
                  </a:lnTo>
                  <a:lnTo>
                    <a:pt x="879" y="153"/>
                  </a:lnTo>
                  <a:lnTo>
                    <a:pt x="904" y="181"/>
                  </a:lnTo>
                  <a:lnTo>
                    <a:pt x="921" y="210"/>
                  </a:lnTo>
                  <a:lnTo>
                    <a:pt x="932" y="240"/>
                  </a:lnTo>
                  <a:lnTo>
                    <a:pt x="937" y="272"/>
                  </a:lnTo>
                  <a:lnTo>
                    <a:pt x="936" y="309"/>
                  </a:lnTo>
                  <a:lnTo>
                    <a:pt x="934" y="314"/>
                  </a:lnTo>
                  <a:lnTo>
                    <a:pt x="932" y="318"/>
                  </a:lnTo>
                  <a:lnTo>
                    <a:pt x="929" y="321"/>
                  </a:lnTo>
                  <a:lnTo>
                    <a:pt x="926" y="323"/>
                  </a:lnTo>
                  <a:lnTo>
                    <a:pt x="922" y="323"/>
                  </a:lnTo>
                  <a:lnTo>
                    <a:pt x="921" y="321"/>
                  </a:lnTo>
                  <a:lnTo>
                    <a:pt x="917" y="318"/>
                  </a:lnTo>
                  <a:lnTo>
                    <a:pt x="916" y="312"/>
                  </a:lnTo>
                  <a:lnTo>
                    <a:pt x="916" y="307"/>
                  </a:lnTo>
                  <a:lnTo>
                    <a:pt x="914" y="277"/>
                  </a:lnTo>
                  <a:lnTo>
                    <a:pt x="907" y="250"/>
                  </a:lnTo>
                  <a:lnTo>
                    <a:pt x="892" y="230"/>
                  </a:lnTo>
                  <a:lnTo>
                    <a:pt x="870" y="215"/>
                  </a:lnTo>
                  <a:lnTo>
                    <a:pt x="844" y="207"/>
                  </a:lnTo>
                  <a:lnTo>
                    <a:pt x="812" y="205"/>
                  </a:lnTo>
                  <a:lnTo>
                    <a:pt x="775" y="212"/>
                  </a:lnTo>
                  <a:lnTo>
                    <a:pt x="735" y="225"/>
                  </a:lnTo>
                  <a:lnTo>
                    <a:pt x="691" y="244"/>
                  </a:lnTo>
                  <a:lnTo>
                    <a:pt x="645" y="270"/>
                  </a:lnTo>
                  <a:lnTo>
                    <a:pt x="594" y="302"/>
                  </a:lnTo>
                  <a:lnTo>
                    <a:pt x="542" y="341"/>
                  </a:lnTo>
                  <a:lnTo>
                    <a:pt x="491" y="386"/>
                  </a:lnTo>
                  <a:lnTo>
                    <a:pt x="437" y="437"/>
                  </a:lnTo>
                  <a:lnTo>
                    <a:pt x="387" y="491"/>
                  </a:lnTo>
                  <a:lnTo>
                    <a:pt x="342" y="544"/>
                  </a:lnTo>
                  <a:lnTo>
                    <a:pt x="303" y="595"/>
                  </a:lnTo>
                  <a:lnTo>
                    <a:pt x="271" y="645"/>
                  </a:lnTo>
                  <a:lnTo>
                    <a:pt x="245" y="692"/>
                  </a:lnTo>
                  <a:lnTo>
                    <a:pt x="225" y="736"/>
                  </a:lnTo>
                  <a:lnTo>
                    <a:pt x="213" y="776"/>
                  </a:lnTo>
                  <a:lnTo>
                    <a:pt x="206" y="813"/>
                  </a:lnTo>
                  <a:lnTo>
                    <a:pt x="208" y="845"/>
                  </a:lnTo>
                  <a:lnTo>
                    <a:pt x="215" y="874"/>
                  </a:lnTo>
                  <a:lnTo>
                    <a:pt x="230" y="894"/>
                  </a:lnTo>
                  <a:lnTo>
                    <a:pt x="251" y="909"/>
                  </a:lnTo>
                  <a:lnTo>
                    <a:pt x="276" y="918"/>
                  </a:lnTo>
                  <a:lnTo>
                    <a:pt x="308" y="918"/>
                  </a:lnTo>
                  <a:lnTo>
                    <a:pt x="313" y="919"/>
                  </a:lnTo>
                  <a:lnTo>
                    <a:pt x="318" y="921"/>
                  </a:lnTo>
                  <a:lnTo>
                    <a:pt x="320" y="923"/>
                  </a:lnTo>
                  <a:lnTo>
                    <a:pt x="322" y="926"/>
                  </a:lnTo>
                  <a:lnTo>
                    <a:pt x="322" y="929"/>
                  </a:lnTo>
                  <a:lnTo>
                    <a:pt x="322" y="931"/>
                  </a:lnTo>
                  <a:lnTo>
                    <a:pt x="318" y="934"/>
                  </a:lnTo>
                  <a:lnTo>
                    <a:pt x="315" y="936"/>
                  </a:lnTo>
                  <a:lnTo>
                    <a:pt x="310" y="938"/>
                  </a:lnTo>
                  <a:lnTo>
                    <a:pt x="273" y="940"/>
                  </a:lnTo>
                  <a:lnTo>
                    <a:pt x="241" y="934"/>
                  </a:lnTo>
                  <a:lnTo>
                    <a:pt x="211" y="924"/>
                  </a:lnTo>
                  <a:lnTo>
                    <a:pt x="183" y="906"/>
                  </a:lnTo>
                  <a:lnTo>
                    <a:pt x="154" y="881"/>
                  </a:lnTo>
                  <a:lnTo>
                    <a:pt x="111" y="832"/>
                  </a:lnTo>
                  <a:lnTo>
                    <a:pt x="74" y="778"/>
                  </a:lnTo>
                  <a:lnTo>
                    <a:pt x="46" y="723"/>
                  </a:lnTo>
                  <a:lnTo>
                    <a:pt x="24" y="666"/>
                  </a:lnTo>
                  <a:lnTo>
                    <a:pt x="9" y="605"/>
                  </a:lnTo>
                  <a:lnTo>
                    <a:pt x="2" y="544"/>
                  </a:lnTo>
                  <a:lnTo>
                    <a:pt x="0" y="484"/>
                  </a:lnTo>
                  <a:lnTo>
                    <a:pt x="7" y="423"/>
                  </a:lnTo>
                  <a:lnTo>
                    <a:pt x="22" y="363"/>
                  </a:lnTo>
                  <a:lnTo>
                    <a:pt x="42" y="304"/>
                  </a:lnTo>
                  <a:lnTo>
                    <a:pt x="71" y="249"/>
                  </a:lnTo>
                  <a:lnTo>
                    <a:pt x="106" y="196"/>
                  </a:lnTo>
                  <a:lnTo>
                    <a:pt x="149" y="148"/>
                  </a:lnTo>
                  <a:lnTo>
                    <a:pt x="198" y="106"/>
                  </a:lnTo>
                  <a:lnTo>
                    <a:pt x="250" y="70"/>
                  </a:lnTo>
                  <a:lnTo>
                    <a:pt x="305" y="42"/>
                  </a:lnTo>
                  <a:lnTo>
                    <a:pt x="363" y="20"/>
                  </a:lnTo>
                  <a:lnTo>
                    <a:pt x="422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428991" y="4099092"/>
              <a:ext cx="230885" cy="229980"/>
            </a:xfrm>
            <a:custGeom>
              <a:avLst/>
              <a:gdLst>
                <a:gd name="T0" fmla="*/ 501 w 936"/>
                <a:gd name="T1" fmla="*/ 502 h 939"/>
                <a:gd name="T2" fmla="*/ 501 w 936"/>
                <a:gd name="T3" fmla="*/ 502 h 939"/>
                <a:gd name="T4" fmla="*/ 697 w 936"/>
                <a:gd name="T5" fmla="*/ 5 h 939"/>
                <a:gd name="T6" fmla="*/ 755 w 936"/>
                <a:gd name="T7" fmla="*/ 33 h 939"/>
                <a:gd name="T8" fmla="*/ 827 w 936"/>
                <a:gd name="T9" fmla="*/ 107 h 939"/>
                <a:gd name="T10" fmla="*/ 892 w 936"/>
                <a:gd name="T11" fmla="*/ 216 h 939"/>
                <a:gd name="T12" fmla="*/ 927 w 936"/>
                <a:gd name="T13" fmla="*/ 334 h 939"/>
                <a:gd name="T14" fmla="*/ 936 w 936"/>
                <a:gd name="T15" fmla="*/ 455 h 939"/>
                <a:gd name="T16" fmla="*/ 916 w 936"/>
                <a:gd name="T17" fmla="*/ 576 h 939"/>
                <a:gd name="T18" fmla="*/ 866 w 936"/>
                <a:gd name="T19" fmla="*/ 691 h 939"/>
                <a:gd name="T20" fmla="*/ 789 w 936"/>
                <a:gd name="T21" fmla="*/ 791 h 939"/>
                <a:gd name="T22" fmla="*/ 688 w 936"/>
                <a:gd name="T23" fmla="*/ 870 h 939"/>
                <a:gd name="T24" fmla="*/ 574 w 936"/>
                <a:gd name="T25" fmla="*/ 919 h 939"/>
                <a:gd name="T26" fmla="*/ 454 w 936"/>
                <a:gd name="T27" fmla="*/ 939 h 939"/>
                <a:gd name="T28" fmla="*/ 333 w 936"/>
                <a:gd name="T29" fmla="*/ 933 h 939"/>
                <a:gd name="T30" fmla="*/ 216 w 936"/>
                <a:gd name="T31" fmla="*/ 896 h 939"/>
                <a:gd name="T32" fmla="*/ 108 w 936"/>
                <a:gd name="T33" fmla="*/ 830 h 939"/>
                <a:gd name="T34" fmla="*/ 34 w 936"/>
                <a:gd name="T35" fmla="*/ 758 h 939"/>
                <a:gd name="T36" fmla="*/ 6 w 936"/>
                <a:gd name="T37" fmla="*/ 699 h 939"/>
                <a:gd name="T38" fmla="*/ 2 w 936"/>
                <a:gd name="T39" fmla="*/ 630 h 939"/>
                <a:gd name="T40" fmla="*/ 6 w 936"/>
                <a:gd name="T41" fmla="*/ 622 h 939"/>
                <a:gd name="T42" fmla="*/ 11 w 936"/>
                <a:gd name="T43" fmla="*/ 618 h 939"/>
                <a:gd name="T44" fmla="*/ 17 w 936"/>
                <a:gd name="T45" fmla="*/ 620 h 939"/>
                <a:gd name="T46" fmla="*/ 21 w 936"/>
                <a:gd name="T47" fmla="*/ 627 h 939"/>
                <a:gd name="T48" fmla="*/ 22 w 936"/>
                <a:gd name="T49" fmla="*/ 662 h 939"/>
                <a:gd name="T50" fmla="*/ 44 w 936"/>
                <a:gd name="T51" fmla="*/ 711 h 939"/>
                <a:gd name="T52" fmla="*/ 93 w 936"/>
                <a:gd name="T53" fmla="*/ 733 h 939"/>
                <a:gd name="T54" fmla="*/ 161 w 936"/>
                <a:gd name="T55" fmla="*/ 727 h 939"/>
                <a:gd name="T56" fmla="*/ 246 w 936"/>
                <a:gd name="T57" fmla="*/ 696 h 939"/>
                <a:gd name="T58" fmla="*/ 344 w 936"/>
                <a:gd name="T59" fmla="*/ 637 h 939"/>
                <a:gd name="T60" fmla="*/ 447 w 936"/>
                <a:gd name="T61" fmla="*/ 553 h 939"/>
                <a:gd name="T62" fmla="*/ 551 w 936"/>
                <a:gd name="T63" fmla="*/ 448 h 939"/>
                <a:gd name="T64" fmla="*/ 635 w 936"/>
                <a:gd name="T65" fmla="*/ 344 h 939"/>
                <a:gd name="T66" fmla="*/ 693 w 936"/>
                <a:gd name="T67" fmla="*/ 247 h 939"/>
                <a:gd name="T68" fmla="*/ 725 w 936"/>
                <a:gd name="T69" fmla="*/ 163 h 939"/>
                <a:gd name="T70" fmla="*/ 730 w 936"/>
                <a:gd name="T71" fmla="*/ 94 h 939"/>
                <a:gd name="T72" fmla="*/ 707 w 936"/>
                <a:gd name="T73" fmla="*/ 45 h 939"/>
                <a:gd name="T74" fmla="*/ 660 w 936"/>
                <a:gd name="T75" fmla="*/ 21 h 939"/>
                <a:gd name="T76" fmla="*/ 623 w 936"/>
                <a:gd name="T77" fmla="*/ 20 h 939"/>
                <a:gd name="T78" fmla="*/ 616 w 936"/>
                <a:gd name="T79" fmla="*/ 16 h 939"/>
                <a:gd name="T80" fmla="*/ 615 w 936"/>
                <a:gd name="T81" fmla="*/ 11 h 939"/>
                <a:gd name="T82" fmla="*/ 618 w 936"/>
                <a:gd name="T83" fmla="*/ 5 h 939"/>
                <a:gd name="T84" fmla="*/ 628 w 936"/>
                <a:gd name="T85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6" h="939">
                  <a:moveTo>
                    <a:pt x="501" y="502"/>
                  </a:moveTo>
                  <a:lnTo>
                    <a:pt x="501" y="502"/>
                  </a:lnTo>
                  <a:lnTo>
                    <a:pt x="501" y="502"/>
                  </a:lnTo>
                  <a:lnTo>
                    <a:pt x="501" y="502"/>
                  </a:lnTo>
                  <a:close/>
                  <a:moveTo>
                    <a:pt x="665" y="0"/>
                  </a:moveTo>
                  <a:lnTo>
                    <a:pt x="697" y="5"/>
                  </a:lnTo>
                  <a:lnTo>
                    <a:pt x="727" y="16"/>
                  </a:lnTo>
                  <a:lnTo>
                    <a:pt x="755" y="33"/>
                  </a:lnTo>
                  <a:lnTo>
                    <a:pt x="784" y="58"/>
                  </a:lnTo>
                  <a:lnTo>
                    <a:pt x="827" y="107"/>
                  </a:lnTo>
                  <a:lnTo>
                    <a:pt x="862" y="161"/>
                  </a:lnTo>
                  <a:lnTo>
                    <a:pt x="892" y="216"/>
                  </a:lnTo>
                  <a:lnTo>
                    <a:pt x="914" y="274"/>
                  </a:lnTo>
                  <a:lnTo>
                    <a:pt x="927" y="334"/>
                  </a:lnTo>
                  <a:lnTo>
                    <a:pt x="936" y="395"/>
                  </a:lnTo>
                  <a:lnTo>
                    <a:pt x="936" y="455"/>
                  </a:lnTo>
                  <a:lnTo>
                    <a:pt x="929" y="517"/>
                  </a:lnTo>
                  <a:lnTo>
                    <a:pt x="916" y="576"/>
                  </a:lnTo>
                  <a:lnTo>
                    <a:pt x="894" y="635"/>
                  </a:lnTo>
                  <a:lnTo>
                    <a:pt x="866" y="691"/>
                  </a:lnTo>
                  <a:lnTo>
                    <a:pt x="830" y="743"/>
                  </a:lnTo>
                  <a:lnTo>
                    <a:pt x="789" y="791"/>
                  </a:lnTo>
                  <a:lnTo>
                    <a:pt x="740" y="833"/>
                  </a:lnTo>
                  <a:lnTo>
                    <a:pt x="688" y="870"/>
                  </a:lnTo>
                  <a:lnTo>
                    <a:pt x="631" y="897"/>
                  </a:lnTo>
                  <a:lnTo>
                    <a:pt x="574" y="919"/>
                  </a:lnTo>
                  <a:lnTo>
                    <a:pt x="514" y="933"/>
                  </a:lnTo>
                  <a:lnTo>
                    <a:pt x="454" y="939"/>
                  </a:lnTo>
                  <a:lnTo>
                    <a:pt x="394" y="939"/>
                  </a:lnTo>
                  <a:lnTo>
                    <a:pt x="333" y="933"/>
                  </a:lnTo>
                  <a:lnTo>
                    <a:pt x="273" y="917"/>
                  </a:lnTo>
                  <a:lnTo>
                    <a:pt x="216" y="896"/>
                  </a:lnTo>
                  <a:lnTo>
                    <a:pt x="159" y="867"/>
                  </a:lnTo>
                  <a:lnTo>
                    <a:pt x="108" y="830"/>
                  </a:lnTo>
                  <a:lnTo>
                    <a:pt x="59" y="786"/>
                  </a:lnTo>
                  <a:lnTo>
                    <a:pt x="34" y="758"/>
                  </a:lnTo>
                  <a:lnTo>
                    <a:pt x="16" y="729"/>
                  </a:lnTo>
                  <a:lnTo>
                    <a:pt x="6" y="699"/>
                  </a:lnTo>
                  <a:lnTo>
                    <a:pt x="0" y="667"/>
                  </a:lnTo>
                  <a:lnTo>
                    <a:pt x="2" y="630"/>
                  </a:lnTo>
                  <a:lnTo>
                    <a:pt x="4" y="625"/>
                  </a:lnTo>
                  <a:lnTo>
                    <a:pt x="6" y="622"/>
                  </a:lnTo>
                  <a:lnTo>
                    <a:pt x="7" y="618"/>
                  </a:lnTo>
                  <a:lnTo>
                    <a:pt x="11" y="618"/>
                  </a:lnTo>
                  <a:lnTo>
                    <a:pt x="14" y="618"/>
                  </a:lnTo>
                  <a:lnTo>
                    <a:pt x="17" y="620"/>
                  </a:lnTo>
                  <a:lnTo>
                    <a:pt x="19" y="622"/>
                  </a:lnTo>
                  <a:lnTo>
                    <a:pt x="21" y="627"/>
                  </a:lnTo>
                  <a:lnTo>
                    <a:pt x="21" y="632"/>
                  </a:lnTo>
                  <a:lnTo>
                    <a:pt x="22" y="662"/>
                  </a:lnTo>
                  <a:lnTo>
                    <a:pt x="31" y="689"/>
                  </a:lnTo>
                  <a:lnTo>
                    <a:pt x="44" y="711"/>
                  </a:lnTo>
                  <a:lnTo>
                    <a:pt x="66" y="726"/>
                  </a:lnTo>
                  <a:lnTo>
                    <a:pt x="93" y="733"/>
                  </a:lnTo>
                  <a:lnTo>
                    <a:pt x="126" y="734"/>
                  </a:lnTo>
                  <a:lnTo>
                    <a:pt x="161" y="727"/>
                  </a:lnTo>
                  <a:lnTo>
                    <a:pt x="203" y="716"/>
                  </a:lnTo>
                  <a:lnTo>
                    <a:pt x="246" y="696"/>
                  </a:lnTo>
                  <a:lnTo>
                    <a:pt x="293" y="669"/>
                  </a:lnTo>
                  <a:lnTo>
                    <a:pt x="344" y="637"/>
                  </a:lnTo>
                  <a:lnTo>
                    <a:pt x="394" y="598"/>
                  </a:lnTo>
                  <a:lnTo>
                    <a:pt x="447" y="553"/>
                  </a:lnTo>
                  <a:lnTo>
                    <a:pt x="501" y="502"/>
                  </a:lnTo>
                  <a:lnTo>
                    <a:pt x="551" y="448"/>
                  </a:lnTo>
                  <a:lnTo>
                    <a:pt x="596" y="396"/>
                  </a:lnTo>
                  <a:lnTo>
                    <a:pt x="635" y="344"/>
                  </a:lnTo>
                  <a:lnTo>
                    <a:pt x="666" y="294"/>
                  </a:lnTo>
                  <a:lnTo>
                    <a:pt x="693" y="247"/>
                  </a:lnTo>
                  <a:lnTo>
                    <a:pt x="712" y="203"/>
                  </a:lnTo>
                  <a:lnTo>
                    <a:pt x="725" y="163"/>
                  </a:lnTo>
                  <a:lnTo>
                    <a:pt x="732" y="126"/>
                  </a:lnTo>
                  <a:lnTo>
                    <a:pt x="730" y="94"/>
                  </a:lnTo>
                  <a:lnTo>
                    <a:pt x="722" y="67"/>
                  </a:lnTo>
                  <a:lnTo>
                    <a:pt x="707" y="45"/>
                  </a:lnTo>
                  <a:lnTo>
                    <a:pt x="687" y="30"/>
                  </a:lnTo>
                  <a:lnTo>
                    <a:pt x="660" y="21"/>
                  </a:lnTo>
                  <a:lnTo>
                    <a:pt x="630" y="21"/>
                  </a:lnTo>
                  <a:lnTo>
                    <a:pt x="623" y="20"/>
                  </a:lnTo>
                  <a:lnTo>
                    <a:pt x="620" y="20"/>
                  </a:lnTo>
                  <a:lnTo>
                    <a:pt x="616" y="16"/>
                  </a:lnTo>
                  <a:lnTo>
                    <a:pt x="615" y="13"/>
                  </a:lnTo>
                  <a:lnTo>
                    <a:pt x="615" y="11"/>
                  </a:lnTo>
                  <a:lnTo>
                    <a:pt x="616" y="8"/>
                  </a:lnTo>
                  <a:lnTo>
                    <a:pt x="618" y="5"/>
                  </a:lnTo>
                  <a:lnTo>
                    <a:pt x="623" y="3"/>
                  </a:lnTo>
                  <a:lnTo>
                    <a:pt x="628" y="1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0" name="Obrázok 29"/>
          <p:cNvPicPr>
            <a:picLocks noChangeAspect="1"/>
          </p:cNvPicPr>
          <p:nvPr userDrawn="1"/>
        </p:nvPicPr>
        <p:blipFill rotWithShape="1">
          <a:blip r:embed="rId16"/>
          <a:srcRect t="12268" b="13018"/>
          <a:stretch/>
        </p:blipFill>
        <p:spPr>
          <a:xfrm>
            <a:off x="457977" y="6419490"/>
            <a:ext cx="1260000" cy="4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7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11188" y="2130425"/>
            <a:ext cx="7921252" cy="2738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cs-CZ" dirty="0" smtClean="0"/>
              <a:t>eep-dive </a:t>
            </a:r>
            <a:r>
              <a:rPr lang="cs-CZ" dirty="0"/>
              <a:t>do Group Policy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plus </a:t>
            </a:r>
            <a:r>
              <a:rPr lang="cs-CZ" dirty="0"/>
              <a:t>novinky Windows 2012 R2</a:t>
            </a:r>
            <a:r>
              <a:rPr lang="sk-SK" dirty="0"/>
              <a:t/>
            </a:r>
            <a:br>
              <a:rPr lang="sk-SK" dirty="0"/>
            </a:b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en-US" dirty="0" smtClean="0"/>
              <a:t>Ondrej </a:t>
            </a:r>
            <a:r>
              <a:rPr lang="sk-SK" dirty="0" smtClean="0"/>
              <a:t>Žilinec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GOPAS: </a:t>
            </a:r>
            <a:r>
              <a:rPr lang="cs-CZ" dirty="0" err="1" smtClean="0"/>
              <a:t>info@gopas,sk</a:t>
            </a:r>
            <a:r>
              <a:rPr lang="cs-CZ" dirty="0" smtClean="0"/>
              <a:t> </a:t>
            </a:r>
            <a:r>
              <a:rPr lang="en-US" dirty="0" smtClean="0"/>
              <a:t>|</a:t>
            </a:r>
            <a:r>
              <a:rPr lang="cs-CZ" dirty="0" smtClean="0"/>
              <a:t> www.gopas.sk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cs-CZ" dirty="0" smtClean="0"/>
              <a:t> www.facebook.com/GOPASSR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8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Policy Object</a:t>
            </a:r>
            <a:r>
              <a:rPr lang="sk-SK" dirty="0" smtClean="0"/>
              <a:t> detailnejšie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/>
              <a:t>Group Policy </a:t>
            </a:r>
            <a:r>
              <a:rPr lang="sk-SK" b="1" dirty="0" smtClean="0"/>
              <a:t>Template</a:t>
            </a:r>
          </a:p>
          <a:p>
            <a:r>
              <a:rPr lang="sk-SK" b="1" dirty="0" smtClean="0"/>
              <a:t>Uložené na SYSVOL</a:t>
            </a:r>
          </a:p>
          <a:p>
            <a:pPr lvl="1"/>
            <a:r>
              <a:rPr lang="sk-SK" dirty="0" smtClean="0"/>
              <a:t>V GPC je uložená cesta ku GPT v GPCFileSysPath</a:t>
            </a:r>
          </a:p>
          <a:p>
            <a:pPr lvl="1"/>
            <a:r>
              <a:rPr lang="sk-SK" dirty="0" smtClean="0"/>
              <a:t>Súbor GPT.INI</a:t>
            </a:r>
          </a:p>
          <a:p>
            <a:pPr lvl="2"/>
            <a:r>
              <a:rPr lang="sk-SK" dirty="0" smtClean="0"/>
              <a:t>Obsahuje „meno GPO“ a verziu GPO</a:t>
            </a:r>
          </a:p>
          <a:p>
            <a:r>
              <a:rPr lang="sk-SK" b="1" dirty="0" smtClean="0"/>
              <a:t>Adresáre Machine / User</a:t>
            </a:r>
          </a:p>
          <a:p>
            <a:pPr lvl="1"/>
            <a:r>
              <a:rPr lang="sk-SK" dirty="0" smtClean="0"/>
              <a:t>Registry.pol – HKLM / HKCU</a:t>
            </a:r>
          </a:p>
          <a:p>
            <a:pPr lvl="1"/>
            <a:r>
              <a:rPr lang="sk-SK" dirty="0" smtClean="0"/>
              <a:t>Scripts</a:t>
            </a:r>
          </a:p>
          <a:p>
            <a:pPr lvl="1"/>
            <a:r>
              <a:rPr lang="sk-SK" dirty="0" smtClean="0"/>
              <a:t>Applications - .ass (Windows Installer)</a:t>
            </a:r>
          </a:p>
          <a:p>
            <a:pPr lvl="1"/>
            <a:r>
              <a:rPr lang="sk-SK" dirty="0" smtClean="0"/>
              <a:t>*User / Documents and Settings / Fdeploy.ini</a:t>
            </a:r>
          </a:p>
          <a:p>
            <a:pPr lvl="1"/>
            <a:r>
              <a:rPr lang="sk-SK" dirty="0" smtClean="0"/>
              <a:t>*User / Microsoft / IEAK</a:t>
            </a:r>
            <a:endParaRPr lang="en-US" dirty="0" smtClean="0"/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pPr lvl="1"/>
            <a:endParaRPr lang="en-US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0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Policy Object</a:t>
            </a:r>
            <a:r>
              <a:rPr lang="sk-SK" dirty="0" smtClean="0"/>
              <a:t> </a:t>
            </a:r>
            <a:r>
              <a:rPr lang="sk-SK" dirty="0"/>
              <a:t>detailnejšie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Verzia GPO je zložená z dvoch častí</a:t>
            </a:r>
          </a:p>
          <a:p>
            <a:pPr lvl="1"/>
            <a:r>
              <a:rPr lang="sk-SK" dirty="0" smtClean="0"/>
              <a:t>Computer Configuration version</a:t>
            </a:r>
          </a:p>
          <a:p>
            <a:pPr lvl="1"/>
            <a:r>
              <a:rPr lang="sk-SK" dirty="0" smtClean="0"/>
              <a:t>User Configuration version</a:t>
            </a:r>
          </a:p>
          <a:p>
            <a:endParaRPr lang="sk-SK" dirty="0" smtClean="0"/>
          </a:p>
          <a:p>
            <a:r>
              <a:rPr lang="en-US" dirty="0" smtClean="0"/>
              <a:t>4 bytes hexadecimal</a:t>
            </a:r>
            <a:endParaRPr lang="sk-SK" dirty="0"/>
          </a:p>
          <a:p>
            <a:pPr lvl="1"/>
            <a:r>
              <a:rPr lang="sk-SK" dirty="0" smtClean="0"/>
              <a:t>Horné 2B – User Conf version</a:t>
            </a:r>
          </a:p>
          <a:p>
            <a:pPr lvl="1"/>
            <a:r>
              <a:rPr lang="sk-SK" dirty="0" smtClean="0"/>
              <a:t>Dolné 2B – Comp Conf version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0x|0001|0018 = 65560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Kontrola zdravia replikácií GPO</a:t>
            </a:r>
          </a:p>
          <a:p>
            <a:r>
              <a:rPr lang="sk-SK" dirty="0" smtClean="0"/>
              <a:t>Rozhodovanie pri aplikovaní GPO u klienta</a:t>
            </a:r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pPr lvl="1"/>
            <a:endParaRPr lang="en-US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48880"/>
            <a:ext cx="3822003" cy="117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109" y="3740905"/>
            <a:ext cx="2269894" cy="15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Aplikovanie</a:t>
            </a:r>
            <a:r>
              <a:rPr lang="sk-SK" dirty="0" smtClean="0"/>
              <a:t> GPO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sk-SK" dirty="0" smtClean="0"/>
              <a:t>Aplikujú sa v prostredí AD</a:t>
            </a:r>
          </a:p>
          <a:p>
            <a:pPr marL="914400" lvl="1" indent="-457200"/>
            <a:r>
              <a:rPr lang="sk-SK" dirty="0" smtClean="0"/>
              <a:t>AD Site</a:t>
            </a:r>
          </a:p>
          <a:p>
            <a:pPr marL="914400" lvl="1" indent="-457200"/>
            <a:r>
              <a:rPr lang="sk-SK" dirty="0" smtClean="0"/>
              <a:t>Doména</a:t>
            </a:r>
          </a:p>
          <a:p>
            <a:pPr marL="914400" lvl="1" indent="-457200"/>
            <a:r>
              <a:rPr lang="sk-SK" dirty="0" smtClean="0"/>
              <a:t>Organizačná jednotka</a:t>
            </a:r>
          </a:p>
          <a:p>
            <a:pPr marL="514350" indent="-457200"/>
            <a:endParaRPr lang="sk-SK" dirty="0"/>
          </a:p>
          <a:p>
            <a:pPr marL="514350" indent="-457200"/>
            <a:r>
              <a:rPr lang="sk-SK" dirty="0" smtClean="0"/>
              <a:t>Dedenie z hora nadol</a:t>
            </a:r>
          </a:p>
          <a:p>
            <a:pPr marL="514350" indent="-457200"/>
            <a:endParaRPr lang="sk-SK" dirty="0"/>
          </a:p>
          <a:p>
            <a:pPr marL="514350" indent="-457200"/>
            <a:r>
              <a:rPr lang="sk-SK" dirty="0" smtClean="0"/>
              <a:t>Sčítavanie nastavení</a:t>
            </a:r>
          </a:p>
          <a:p>
            <a:pPr marL="514350" indent="-457200"/>
            <a:endParaRPr lang="sk-SK" dirty="0"/>
          </a:p>
          <a:p>
            <a:pPr marL="514350" indent="-457200"/>
            <a:r>
              <a:rPr lang="sk-SK" dirty="0" smtClean="0"/>
              <a:t>Riešenie konfliktov</a:t>
            </a:r>
          </a:p>
          <a:p>
            <a:pPr marL="514350" indent="-457200"/>
            <a:endParaRPr lang="en-US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595489" cy="39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3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Aplikovanie</a:t>
            </a:r>
            <a:r>
              <a:rPr lang="sk-SK" dirty="0" smtClean="0"/>
              <a:t> </a:t>
            </a:r>
            <a:r>
              <a:rPr lang="sk-SK" dirty="0"/>
              <a:t>GPO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Poradie aplikovania politík:</a:t>
            </a:r>
          </a:p>
          <a:p>
            <a:pPr lvl="1"/>
            <a:r>
              <a:rPr lang="pl-PL" sz="1600" b="1" dirty="0" smtClean="0"/>
              <a:t>Lokálne </a:t>
            </a:r>
            <a:r>
              <a:rPr lang="pl-PL" sz="1600" b="1" dirty="0"/>
              <a:t>politiky -&gt; GPO </a:t>
            </a:r>
            <a:r>
              <a:rPr lang="pl-PL" sz="1600" b="1" dirty="0" smtClean="0"/>
              <a:t>nalinkované </a:t>
            </a:r>
            <a:r>
              <a:rPr lang="pl-PL" sz="1600" b="1" dirty="0"/>
              <a:t>na AD Site -&gt; GPO </a:t>
            </a:r>
            <a:r>
              <a:rPr lang="pl-PL" sz="1600" b="1" dirty="0" smtClean="0"/>
              <a:t>nalinkované </a:t>
            </a:r>
            <a:r>
              <a:rPr lang="pl-PL" sz="1600" b="1" dirty="0"/>
              <a:t>na </a:t>
            </a:r>
            <a:r>
              <a:rPr lang="pl-PL" sz="1600" b="1" dirty="0" smtClean="0"/>
              <a:t>doménu </a:t>
            </a:r>
            <a:r>
              <a:rPr lang="pl-PL" sz="1600" b="1" dirty="0"/>
              <a:t>-&gt; GPO </a:t>
            </a:r>
            <a:r>
              <a:rPr lang="pl-PL" sz="1600" b="1" dirty="0" smtClean="0"/>
              <a:t>nalinkované </a:t>
            </a:r>
            <a:r>
              <a:rPr lang="pl-PL" sz="1600" b="1" dirty="0"/>
              <a:t>na </a:t>
            </a:r>
            <a:r>
              <a:rPr lang="pl-PL" sz="1600" b="1" dirty="0" smtClean="0"/>
              <a:t>OU</a:t>
            </a:r>
          </a:p>
          <a:p>
            <a:pPr marL="457200" lvl="1" indent="0">
              <a:buNone/>
            </a:pPr>
            <a:endParaRPr lang="sk-SK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3914311" cy="385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Aplikovanie</a:t>
            </a:r>
            <a:r>
              <a:rPr lang="sk-SK" dirty="0" smtClean="0"/>
              <a:t> </a:t>
            </a:r>
            <a:r>
              <a:rPr lang="sk-SK" dirty="0"/>
              <a:t>GPO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 konfliktoch v nastaveniach</a:t>
            </a:r>
          </a:p>
          <a:p>
            <a:pPr lvl="1"/>
            <a:r>
              <a:rPr lang="sk-SK" dirty="0" smtClean="0"/>
              <a:t>Bližšia košeľa ako kabát – viacúrovňové konflikty</a:t>
            </a:r>
          </a:p>
          <a:p>
            <a:pPr lvl="1"/>
            <a:r>
              <a:rPr lang="sk-SK" dirty="0" smtClean="0"/>
              <a:t>Priorita nalinkovania (Precedence) – jednoúrovňové konflikty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7152677" cy="25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9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Úpravy </a:t>
            </a:r>
            <a:r>
              <a:rPr lang="en-US" dirty="0" smtClean="0"/>
              <a:t>v </a:t>
            </a:r>
            <a:r>
              <a:rPr lang="en-US" dirty="0" err="1" smtClean="0"/>
              <a:t>aplikovan</a:t>
            </a:r>
            <a:r>
              <a:rPr lang="sk-SK" dirty="0" smtClean="0"/>
              <a:t>í</a:t>
            </a:r>
            <a:r>
              <a:rPr lang="en-US" dirty="0" smtClean="0"/>
              <a:t> GPO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dirty="0" smtClean="0"/>
              <a:t>Vypnutie Computer</a:t>
            </a:r>
            <a:r>
              <a:rPr lang="en-US" dirty="0" smtClean="0"/>
              <a:t>/</a:t>
            </a:r>
            <a:r>
              <a:rPr lang="sk-SK" dirty="0" smtClean="0"/>
              <a:t>User Configuration</a:t>
            </a:r>
          </a:p>
          <a:p>
            <a:pPr lvl="2"/>
            <a:r>
              <a:rPr lang="sk-SK" dirty="0" smtClean="0"/>
              <a:t>flags atribút na GPO</a:t>
            </a:r>
          </a:p>
          <a:p>
            <a:pPr lvl="3"/>
            <a:r>
              <a:rPr lang="sk-SK" dirty="0" smtClean="0"/>
              <a:t>0 Enabled - obe zapnuté</a:t>
            </a:r>
          </a:p>
          <a:p>
            <a:pPr lvl="3"/>
            <a:r>
              <a:rPr lang="sk-SK" dirty="0" smtClean="0"/>
              <a:t>1 User Configuration settings disabled</a:t>
            </a:r>
          </a:p>
          <a:p>
            <a:pPr lvl="3"/>
            <a:r>
              <a:rPr lang="sk-SK" dirty="0" smtClean="0"/>
              <a:t>2 Computer Configuration settings disabled</a:t>
            </a:r>
          </a:p>
          <a:p>
            <a:pPr lvl="3"/>
            <a:r>
              <a:rPr lang="sk-SK" dirty="0" smtClean="0"/>
              <a:t>3 All settings disabled</a:t>
            </a:r>
          </a:p>
          <a:p>
            <a:pPr lvl="3"/>
            <a:endParaRPr lang="sk-SK" dirty="0" smtClean="0"/>
          </a:p>
          <a:p>
            <a:pPr lvl="1"/>
            <a:endParaRPr lang="en-US" dirty="0" smtClean="0"/>
          </a:p>
          <a:p>
            <a:pPr lvl="1"/>
            <a:endParaRPr lang="sk-SK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221088"/>
            <a:ext cx="57680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Úpravy </a:t>
            </a:r>
            <a:r>
              <a:rPr lang="en-US" dirty="0" smtClean="0"/>
              <a:t>v </a:t>
            </a:r>
            <a:r>
              <a:rPr lang="en-US" dirty="0" err="1" smtClean="0"/>
              <a:t>aplikovan</a:t>
            </a:r>
            <a:r>
              <a:rPr lang="sk-SK" dirty="0" smtClean="0"/>
              <a:t>í</a:t>
            </a:r>
            <a:r>
              <a:rPr lang="en-US" dirty="0" smtClean="0"/>
              <a:t> GPO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dirty="0" smtClean="0"/>
              <a:t>Link Enabled</a:t>
            </a:r>
            <a:endParaRPr lang="en-US" dirty="0" smtClean="0"/>
          </a:p>
          <a:p>
            <a:pPr lvl="2"/>
            <a:r>
              <a:rPr lang="en-US" dirty="0" err="1" smtClean="0"/>
              <a:t>Hodnota</a:t>
            </a:r>
            <a:r>
              <a:rPr lang="en-US" dirty="0" smtClean="0"/>
              <a:t> “0” </a:t>
            </a:r>
            <a:r>
              <a:rPr lang="en-US" dirty="0" err="1" smtClean="0"/>
              <a:t>pri</a:t>
            </a:r>
            <a:r>
              <a:rPr lang="en-US" dirty="0" smtClean="0"/>
              <a:t> GPO v </a:t>
            </a:r>
            <a:r>
              <a:rPr lang="sk-SK" dirty="0" smtClean="0"/>
              <a:t>atribute gPLink</a:t>
            </a:r>
          </a:p>
          <a:p>
            <a:pPr lvl="1"/>
            <a:r>
              <a:rPr lang="sk-SK" dirty="0" smtClean="0"/>
              <a:t>Link Disabled</a:t>
            </a:r>
          </a:p>
          <a:p>
            <a:pPr lvl="2"/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sk-SK" dirty="0" smtClean="0"/>
              <a:t>1</a:t>
            </a:r>
            <a:r>
              <a:rPr lang="en-US" dirty="0" smtClean="0"/>
              <a:t>” </a:t>
            </a:r>
            <a:r>
              <a:rPr lang="en-US" dirty="0" err="1"/>
              <a:t>pri</a:t>
            </a:r>
            <a:r>
              <a:rPr lang="en-US" dirty="0"/>
              <a:t> GPO v </a:t>
            </a:r>
            <a:r>
              <a:rPr lang="sk-SK" dirty="0"/>
              <a:t>atribute </a:t>
            </a:r>
            <a:r>
              <a:rPr lang="sk-SK" dirty="0" smtClean="0"/>
              <a:t>gPLink</a:t>
            </a:r>
            <a:endParaRPr lang="sk-SK" dirty="0"/>
          </a:p>
          <a:p>
            <a:pPr lvl="1"/>
            <a:r>
              <a:rPr lang="sk-SK" dirty="0" smtClean="0"/>
              <a:t>Enforced a Link Enabled</a:t>
            </a:r>
          </a:p>
          <a:p>
            <a:pPr lvl="2"/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sk-SK" dirty="0" smtClean="0"/>
              <a:t>2</a:t>
            </a:r>
            <a:r>
              <a:rPr lang="en-US" dirty="0" smtClean="0"/>
              <a:t>” </a:t>
            </a:r>
            <a:r>
              <a:rPr lang="en-US" dirty="0" err="1"/>
              <a:t>pri</a:t>
            </a:r>
            <a:r>
              <a:rPr lang="en-US" dirty="0"/>
              <a:t> GPO v </a:t>
            </a:r>
            <a:r>
              <a:rPr lang="sk-SK" dirty="0"/>
              <a:t>atribute </a:t>
            </a:r>
            <a:r>
              <a:rPr lang="sk-SK" dirty="0" smtClean="0"/>
              <a:t>gPLink</a:t>
            </a:r>
          </a:p>
          <a:p>
            <a:pPr lvl="1"/>
            <a:r>
              <a:rPr lang="sk-SK" dirty="0"/>
              <a:t>Enforced a Link </a:t>
            </a:r>
            <a:r>
              <a:rPr lang="sk-SK" dirty="0" smtClean="0"/>
              <a:t>Disabled</a:t>
            </a:r>
            <a:endParaRPr lang="sk-SK" dirty="0"/>
          </a:p>
          <a:p>
            <a:pPr lvl="2"/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sk-SK" dirty="0" smtClean="0"/>
              <a:t>3</a:t>
            </a:r>
            <a:r>
              <a:rPr lang="en-US" dirty="0" smtClean="0"/>
              <a:t>” </a:t>
            </a:r>
            <a:r>
              <a:rPr lang="en-US" dirty="0" err="1"/>
              <a:t>pri</a:t>
            </a:r>
            <a:r>
              <a:rPr lang="en-US" dirty="0"/>
              <a:t> GPO v </a:t>
            </a:r>
            <a:r>
              <a:rPr lang="sk-SK" dirty="0"/>
              <a:t>atribute gPLink</a:t>
            </a:r>
          </a:p>
          <a:p>
            <a:pPr marL="914400" lvl="2" indent="0">
              <a:buNone/>
            </a:pPr>
            <a:endParaRPr lang="sk-SK" dirty="0"/>
          </a:p>
          <a:p>
            <a:pPr lvl="1"/>
            <a:r>
              <a:rPr lang="en-US" dirty="0" smtClean="0"/>
              <a:t>Block Inheritance</a:t>
            </a:r>
            <a:endParaRPr lang="sk-SK" dirty="0" smtClean="0"/>
          </a:p>
          <a:p>
            <a:pPr lvl="2"/>
            <a:r>
              <a:rPr lang="sk-SK" dirty="0" smtClean="0"/>
              <a:t>gPOptions atribút má hodnotu 1</a:t>
            </a:r>
          </a:p>
          <a:p>
            <a:pPr lvl="1"/>
            <a:endParaRPr lang="en-US" dirty="0" smtClean="0"/>
          </a:p>
          <a:p>
            <a:pPr lvl="1"/>
            <a:endParaRPr lang="sk-SK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877" y="1618765"/>
            <a:ext cx="2752725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97" y="4773821"/>
            <a:ext cx="3491903" cy="10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Filtering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Záložky Scope a Delegation menia ACE na GPO</a:t>
            </a:r>
          </a:p>
          <a:p>
            <a:r>
              <a:rPr lang="sk-SK" dirty="0" smtClean="0"/>
              <a:t>Minimálne Read a Apply Group Policy oprávnenia</a:t>
            </a:r>
          </a:p>
          <a:p>
            <a:r>
              <a:rPr lang="sk-SK" dirty="0" smtClean="0"/>
              <a:t>Pri novej GPO Authentificated Users</a:t>
            </a:r>
            <a:endParaRPr lang="en-US" dirty="0" smtClean="0"/>
          </a:p>
          <a:p>
            <a:r>
              <a:rPr lang="en-US" dirty="0" smtClean="0"/>
              <a:t>Starter GPO </a:t>
            </a:r>
            <a:r>
              <a:rPr lang="en-US" dirty="0" err="1" smtClean="0"/>
              <a:t>nemaj</a:t>
            </a:r>
            <a:r>
              <a:rPr lang="sk-SK" dirty="0" smtClean="0"/>
              <a:t>ú ACE</a:t>
            </a:r>
          </a:p>
          <a:p>
            <a:r>
              <a:rPr lang="sk-SK" dirty="0" smtClean="0"/>
              <a:t>Pri kopírovaní GPO ponechať ACE alebo default</a:t>
            </a:r>
            <a:endParaRPr lang="sk-SK" dirty="0"/>
          </a:p>
          <a:p>
            <a:r>
              <a:rPr lang="sk-SK" dirty="0" smtClean="0"/>
              <a:t>Použitie Deny AGP</a:t>
            </a:r>
            <a:endParaRPr lang="en-US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321049"/>
            <a:ext cx="37052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GPOs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Sú to predlohy GPO politík</a:t>
            </a:r>
          </a:p>
          <a:p>
            <a:r>
              <a:rPr lang="sk-SK" dirty="0" smtClean="0"/>
              <a:t>Neobsahujú ACE záznamy</a:t>
            </a:r>
          </a:p>
          <a:p>
            <a:r>
              <a:rPr lang="sk-SK" dirty="0" smtClean="0"/>
              <a:t>Vytvárajú sa na SYSVOL ale nie v AD</a:t>
            </a:r>
          </a:p>
          <a:p>
            <a:endParaRPr lang="en-US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3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Tetovanie v GPO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Netetovacie registre:</a:t>
            </a:r>
          </a:p>
          <a:p>
            <a:pPr lvl="1"/>
            <a:r>
              <a:rPr lang="sk-SK" sz="1600" dirty="0"/>
              <a:t>HKEY_LOCAL_MACHINE\Software\Policies</a:t>
            </a:r>
          </a:p>
          <a:p>
            <a:pPr lvl="1"/>
            <a:r>
              <a:rPr lang="sk-SK" sz="1600" dirty="0"/>
              <a:t>HKEY_LOCAL_MACHINE\Software\Microsoft\Windows\CurrentVersion\Policies</a:t>
            </a:r>
          </a:p>
          <a:p>
            <a:pPr lvl="1"/>
            <a:r>
              <a:rPr lang="sk-SK" sz="1600" dirty="0"/>
              <a:t>HKEY_CURRENT_USER\Software\Policies</a:t>
            </a:r>
          </a:p>
          <a:p>
            <a:pPr lvl="1"/>
            <a:r>
              <a:rPr lang="sk-SK" sz="1600" dirty="0" smtClean="0"/>
              <a:t>HKEY_CURRENT_USER\Software\Microsoft\Windows\CurrentVersion\Policies</a:t>
            </a:r>
            <a:endParaRPr lang="en-US" sz="1600" dirty="0" smtClean="0"/>
          </a:p>
          <a:p>
            <a:endParaRPr lang="en-US" dirty="0"/>
          </a:p>
          <a:p>
            <a:r>
              <a:rPr lang="sk-SK" dirty="0" smtClean="0"/>
              <a:t>Aplikácie musia podporovať „</a:t>
            </a:r>
            <a:r>
              <a:rPr lang="en-US" dirty="0" smtClean="0"/>
              <a:t>ne</a:t>
            </a:r>
            <a:r>
              <a:rPr lang="sk-SK" dirty="0" smtClean="0"/>
              <a:t>tetované“</a:t>
            </a:r>
            <a:r>
              <a:rPr lang="en-US" dirty="0" smtClean="0"/>
              <a:t> </a:t>
            </a:r>
            <a:r>
              <a:rPr lang="en-US" dirty="0" err="1" smtClean="0"/>
              <a:t>nastavenia</a:t>
            </a:r>
            <a:r>
              <a:rPr lang="sk-SK" dirty="0" smtClean="0"/>
              <a:t> – GPO aware app</a:t>
            </a:r>
            <a:endParaRPr lang="en-US" dirty="0" smtClean="0"/>
          </a:p>
          <a:p>
            <a:endParaRPr lang="en-US" dirty="0"/>
          </a:p>
          <a:p>
            <a:r>
              <a:rPr lang="sk-SK" dirty="0" smtClean="0"/>
              <a:t>Nedajú sa vrátiť nasledovné </a:t>
            </a:r>
            <a:r>
              <a:rPr lang="en-US" dirty="0" err="1" smtClean="0"/>
              <a:t>zmeny</a:t>
            </a:r>
            <a:r>
              <a:rPr lang="en-US" dirty="0" smtClean="0"/>
              <a:t> </a:t>
            </a:r>
            <a:r>
              <a:rPr lang="sk-SK" dirty="0" smtClean="0"/>
              <a:t>pri zrušení GPO:</a:t>
            </a:r>
          </a:p>
          <a:p>
            <a:pPr lvl="1"/>
            <a:r>
              <a:rPr lang="sk-SK" dirty="0" smtClean="0"/>
              <a:t>Vytvorenie registr</a:t>
            </a:r>
            <a:r>
              <a:rPr lang="en-US" dirty="0" err="1" smtClean="0"/>
              <a:t>ov</a:t>
            </a:r>
            <a:endParaRPr lang="en-US" dirty="0" smtClean="0"/>
          </a:p>
          <a:p>
            <a:pPr lvl="1"/>
            <a:r>
              <a:rPr lang="sk-SK" dirty="0" smtClean="0"/>
              <a:t>Vytvorenie</a:t>
            </a:r>
            <a:r>
              <a:rPr lang="en-US" dirty="0" smtClean="0"/>
              <a:t> </a:t>
            </a:r>
            <a:r>
              <a:rPr lang="sk-SK" dirty="0" smtClean="0"/>
              <a:t>súbor</a:t>
            </a:r>
            <a:r>
              <a:rPr lang="en-US" dirty="0" smtClean="0"/>
              <a:t>u</a:t>
            </a:r>
            <a:r>
              <a:rPr lang="sk-SK" dirty="0" smtClean="0"/>
              <a:t> alebo adresára</a:t>
            </a:r>
          </a:p>
          <a:p>
            <a:pPr lvl="1"/>
            <a:r>
              <a:rPr lang="sk-SK" dirty="0" smtClean="0"/>
              <a:t>Zmeny v Restricted Groups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5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Lokálne politiky</a:t>
            </a:r>
          </a:p>
          <a:p>
            <a:r>
              <a:rPr lang="sk-SK" dirty="0" smtClean="0"/>
              <a:t>GPO politiky v AD</a:t>
            </a:r>
          </a:p>
          <a:p>
            <a:r>
              <a:rPr lang="sk-SK" dirty="0" smtClean="0"/>
              <a:t>Nastavenia v GPO politikách</a:t>
            </a:r>
          </a:p>
          <a:p>
            <a:r>
              <a:rPr lang="sk-SK" dirty="0" smtClean="0"/>
              <a:t>ADM a ADMX súbory</a:t>
            </a:r>
          </a:p>
          <a:p>
            <a:r>
              <a:rPr lang="sk-SK" dirty="0" smtClean="0"/>
              <a:t>Aplikovanie politík</a:t>
            </a:r>
            <a:endParaRPr lang="en-US" dirty="0" smtClean="0"/>
          </a:p>
          <a:p>
            <a:r>
              <a:rPr lang="en-US" dirty="0" smtClean="0"/>
              <a:t>WMI filter</a:t>
            </a:r>
          </a:p>
          <a:p>
            <a:r>
              <a:rPr lang="en-US" dirty="0" smtClean="0"/>
              <a:t>Loopback Processing</a:t>
            </a:r>
            <a:endParaRPr lang="sk-SK" dirty="0" smtClean="0"/>
          </a:p>
          <a:p>
            <a:r>
              <a:rPr lang="sk-SK" dirty="0" smtClean="0"/>
              <a:t>Slow link detection</a:t>
            </a:r>
            <a:endParaRPr lang="en-US" dirty="0" smtClean="0"/>
          </a:p>
          <a:p>
            <a:r>
              <a:rPr lang="en-US" dirty="0" err="1" smtClean="0"/>
              <a:t>Debuggovanie</a:t>
            </a:r>
            <a:r>
              <a:rPr lang="sk-SK" dirty="0" smtClean="0"/>
              <a:t> aplikácie</a:t>
            </a:r>
            <a:r>
              <a:rPr lang="en-US" dirty="0" smtClean="0"/>
              <a:t> </a:t>
            </a:r>
            <a:r>
              <a:rPr lang="en-US" dirty="0"/>
              <a:t>GPO </a:t>
            </a:r>
            <a:r>
              <a:rPr lang="en-US" dirty="0" err="1" smtClean="0"/>
              <a:t>polit</a:t>
            </a:r>
            <a:r>
              <a:rPr lang="sk-SK" dirty="0" smtClean="0"/>
              <a:t>í</a:t>
            </a:r>
            <a:r>
              <a:rPr lang="en-US" dirty="0" smtClean="0"/>
              <a:t>k</a:t>
            </a:r>
            <a:endParaRPr lang="en-US" dirty="0"/>
          </a:p>
          <a:p>
            <a:r>
              <a:rPr lang="en-US" dirty="0" err="1"/>
              <a:t>Novinky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Windows Server 2012 R2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78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Nastavenia v GPO politikách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GP Policy</a:t>
            </a:r>
          </a:p>
          <a:p>
            <a:pPr lvl="1"/>
            <a:r>
              <a:rPr lang="sk-SK" dirty="0" smtClean="0"/>
              <a:t>Nie sú „tetovacie“</a:t>
            </a:r>
          </a:p>
          <a:p>
            <a:pPr lvl="1"/>
            <a:r>
              <a:rPr lang="sk-SK" dirty="0" smtClean="0"/>
              <a:t>Zanechajú konfiguračné nastavenia pre aplikáciu</a:t>
            </a:r>
          </a:p>
          <a:p>
            <a:pPr lvl="1"/>
            <a:r>
              <a:rPr lang="sk-SK" dirty="0" smtClean="0"/>
              <a:t>Aplikácia vie o nastaveniach z GPO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GP Preference (default)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sk-SK" dirty="0" smtClean="0"/>
              <a:t>ú „tetovacie“</a:t>
            </a:r>
          </a:p>
          <a:p>
            <a:pPr lvl="1"/>
            <a:r>
              <a:rPr lang="sk-SK" dirty="0" smtClean="0"/>
              <a:t>Prepíšu konfiguračné nastavenia pre aplikáciu</a:t>
            </a:r>
          </a:p>
          <a:p>
            <a:pPr lvl="1"/>
            <a:r>
              <a:rPr lang="sk-SK" dirty="0" smtClean="0"/>
              <a:t>Aplikácia netuší o nastaveniach z GPO</a:t>
            </a:r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64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Nastavenia v GPO politikách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GP Preference (zmeny)</a:t>
            </a:r>
          </a:p>
          <a:p>
            <a:pPr lvl="1"/>
            <a:r>
              <a:rPr lang="en-US" dirty="0" smtClean="0"/>
              <a:t>S</a:t>
            </a:r>
            <a:r>
              <a:rPr lang="sk-SK" dirty="0" smtClean="0"/>
              <a:t>ú „tetovacie“</a:t>
            </a:r>
          </a:p>
          <a:p>
            <a:pPr lvl="2"/>
            <a:r>
              <a:rPr lang="sk-SK" dirty="0" smtClean="0"/>
              <a:t>„</a:t>
            </a:r>
            <a:r>
              <a:rPr lang="en-US" dirty="0" smtClean="0"/>
              <a:t>Remove </a:t>
            </a:r>
            <a:r>
              <a:rPr lang="en-US" dirty="0"/>
              <a:t>this item when it is no longer </a:t>
            </a:r>
            <a:r>
              <a:rPr lang="en-US" dirty="0" smtClean="0"/>
              <a:t>applied</a:t>
            </a:r>
            <a:r>
              <a:rPr lang="sk-SK" dirty="0" smtClean="0"/>
              <a:t>“</a:t>
            </a:r>
          </a:p>
          <a:p>
            <a:pPr lvl="2"/>
            <a:endParaRPr lang="sk-SK" dirty="0" smtClean="0"/>
          </a:p>
          <a:p>
            <a:pPr lvl="1"/>
            <a:r>
              <a:rPr lang="sk-SK" dirty="0" smtClean="0"/>
              <a:t>Prepíšu konfiguračné nastavenia pre aplikáciu</a:t>
            </a:r>
          </a:p>
          <a:p>
            <a:pPr lvl="2"/>
            <a:r>
              <a:rPr lang="sk-SK" dirty="0" smtClean="0"/>
              <a:t>„</a:t>
            </a:r>
            <a:r>
              <a:rPr lang="en-US" dirty="0" smtClean="0"/>
              <a:t>Remove </a:t>
            </a:r>
            <a:r>
              <a:rPr lang="en-US" dirty="0"/>
              <a:t>this item when it is no longer </a:t>
            </a:r>
            <a:r>
              <a:rPr lang="en-US" dirty="0" smtClean="0"/>
              <a:t>applied</a:t>
            </a:r>
            <a:r>
              <a:rPr lang="sk-SK" dirty="0" smtClean="0"/>
              <a:t>“</a:t>
            </a:r>
          </a:p>
          <a:p>
            <a:pPr lvl="2"/>
            <a:r>
              <a:rPr lang="sk-SK" dirty="0" smtClean="0"/>
              <a:t>Po odstránení GPO sa nastavia default a nie predchádzajúce nastavenia</a:t>
            </a:r>
          </a:p>
          <a:p>
            <a:pPr lvl="2"/>
            <a:endParaRPr lang="sk-SK" dirty="0" smtClean="0"/>
          </a:p>
          <a:p>
            <a:pPr lvl="1"/>
            <a:r>
              <a:rPr lang="sk-SK" dirty="0" smtClean="0"/>
              <a:t>Aplikácia netuší o nastaveniach z GPO</a:t>
            </a:r>
          </a:p>
          <a:p>
            <a:pPr lvl="2"/>
            <a:r>
              <a:rPr lang="sk-SK" dirty="0" smtClean="0"/>
              <a:t>„</a:t>
            </a:r>
            <a:r>
              <a:rPr lang="en-US" dirty="0"/>
              <a:t>Apply once and do not </a:t>
            </a:r>
            <a:r>
              <a:rPr lang="en-US" dirty="0" smtClean="0"/>
              <a:t>reapply</a:t>
            </a:r>
            <a:r>
              <a:rPr lang="sk-SK" dirty="0" smtClean="0"/>
              <a:t>“</a:t>
            </a:r>
          </a:p>
          <a:p>
            <a:pPr lvl="2"/>
            <a:r>
              <a:rPr lang="sk-SK" dirty="0" smtClean="0"/>
              <a:t>Pri refresh cykle sa znovu </a:t>
            </a:r>
            <a:r>
              <a:rPr lang="en-US" dirty="0" smtClean="0"/>
              <a:t>prep</a:t>
            </a:r>
            <a:r>
              <a:rPr lang="sk-SK" dirty="0" smtClean="0"/>
              <a:t>íšu hodnoty</a:t>
            </a:r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98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GPO Preferencie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Windowx XP </a:t>
            </a:r>
            <a:r>
              <a:rPr lang="sk-SK" b="1" dirty="0" smtClean="0"/>
              <a:t>KB943729</a:t>
            </a:r>
          </a:p>
          <a:p>
            <a:r>
              <a:rPr lang="sk-SK" dirty="0" smtClean="0"/>
              <a:t>Defaultné nastavenia</a:t>
            </a:r>
          </a:p>
          <a:p>
            <a:pPr lvl="1"/>
            <a:r>
              <a:rPr lang="sk-SK" dirty="0" smtClean="0"/>
              <a:t>F5 – Enable všetko na záložke</a:t>
            </a:r>
          </a:p>
          <a:p>
            <a:pPr lvl="1"/>
            <a:r>
              <a:rPr lang="sk-SK" dirty="0" smtClean="0"/>
              <a:t>F6 – Enable aktuálny výber</a:t>
            </a:r>
          </a:p>
          <a:p>
            <a:pPr lvl="1"/>
            <a:r>
              <a:rPr lang="sk-SK" dirty="0" smtClean="0"/>
              <a:t>F7 – Disable aktuálny výber</a:t>
            </a:r>
          </a:p>
          <a:p>
            <a:pPr lvl="1"/>
            <a:r>
              <a:rPr lang="sk-SK" dirty="0" smtClean="0"/>
              <a:t>F8 – Disable všetko na záložke</a:t>
            </a:r>
          </a:p>
          <a:p>
            <a:pPr lvl="1"/>
            <a:endParaRPr lang="sk-SK" dirty="0" smtClean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 smtClean="0"/>
              <a:t>F3 – Premenné použité v preferenciach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765960"/>
            <a:ext cx="2808312" cy="35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ADM a ADMX súbory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Sú rozšírenia pre built-in nastavenia v GPO</a:t>
            </a:r>
          </a:p>
          <a:p>
            <a:r>
              <a:rPr lang="sk-SK" dirty="0" smtClean="0"/>
              <a:t>ADM:</a:t>
            </a:r>
          </a:p>
          <a:p>
            <a:pPr lvl="1"/>
            <a:r>
              <a:rPr lang="sk-SK" dirty="0" smtClean="0"/>
              <a:t>Starý formát – vlastný formát</a:t>
            </a:r>
            <a:endParaRPr lang="en-US" dirty="0" smtClean="0"/>
          </a:p>
          <a:p>
            <a:pPr lvl="1"/>
            <a:r>
              <a:rPr lang="en-US" dirty="0" smtClean="0"/>
              <a:t>Kop</a:t>
            </a:r>
            <a:r>
              <a:rPr lang="sk-SK" dirty="0" smtClean="0"/>
              <a:t>írujú sa do každej GPO pri použití</a:t>
            </a:r>
          </a:p>
          <a:p>
            <a:pPr marL="457200" lvl="1" indent="0">
              <a:buNone/>
            </a:pPr>
            <a:endParaRPr lang="sk-SK" dirty="0" smtClean="0"/>
          </a:p>
          <a:p>
            <a:r>
              <a:rPr lang="sk-SK" dirty="0" smtClean="0"/>
              <a:t>ADMX:</a:t>
            </a:r>
          </a:p>
          <a:p>
            <a:pPr lvl="1"/>
            <a:r>
              <a:rPr lang="sk-SK" dirty="0" smtClean="0"/>
              <a:t>Nový formát - XML</a:t>
            </a:r>
          </a:p>
          <a:p>
            <a:pPr lvl="1"/>
            <a:r>
              <a:rPr lang="sk-SK" dirty="0" smtClean="0"/>
              <a:t>Existuje len jedna kópia súboru – Central Store</a:t>
            </a:r>
          </a:p>
          <a:p>
            <a:pPr lvl="1"/>
            <a:r>
              <a:rPr lang="sk-SK" dirty="0" smtClean="0"/>
              <a:t>Podpora viacerých jazykov</a:t>
            </a:r>
          </a:p>
          <a:p>
            <a:endParaRPr lang="sk-SK" dirty="0"/>
          </a:p>
          <a:p>
            <a:r>
              <a:rPr lang="sk-SK" dirty="0" smtClean="0"/>
              <a:t>Obmedzenia:</a:t>
            </a:r>
          </a:p>
          <a:p>
            <a:pPr lvl="1"/>
            <a:r>
              <a:rPr lang="sk-SK" dirty="0" smtClean="0"/>
              <a:t>Vedia manipulovať len HKLM a HKCU</a:t>
            </a:r>
          </a:p>
          <a:p>
            <a:pPr lvl="1"/>
            <a:r>
              <a:rPr lang="sk-SK" dirty="0" smtClean="0"/>
              <a:t>Nevedia pridávať hodnotu do Binary hodnoty</a:t>
            </a:r>
          </a:p>
          <a:p>
            <a:pPr lvl="1"/>
            <a:r>
              <a:rPr lang="sk-SK" dirty="0" smtClean="0"/>
              <a:t>Nedá sa na nich nastaviť „Run only once“</a:t>
            </a:r>
          </a:p>
          <a:p>
            <a:pPr lvl="1"/>
            <a:r>
              <a:rPr lang="sk-SK" dirty="0" smtClean="0"/>
              <a:t>Nedá sa na nich nastaviť „Always Reapply“</a:t>
            </a:r>
          </a:p>
          <a:p>
            <a:pPr lvl="1"/>
            <a:r>
              <a:rPr lang="sk-SK" dirty="0" smtClean="0"/>
              <a:t>Nastavenia sú väčšinou „tetovacie“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2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ADM a ADMX súbory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sk-SK" dirty="0" smtClean="0"/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  Netetované			          Tetované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 smtClean="0"/>
              <a:t>Od Visty nahor netreba vypinať filter pre „dobré“ ADM súbory</a:t>
            </a:r>
          </a:p>
          <a:p>
            <a:r>
              <a:rPr lang="sk-SK" dirty="0" smtClean="0"/>
              <a:t>Taktiež sú ADM v „Classic Administrative Templates“</a:t>
            </a:r>
          </a:p>
          <a:p>
            <a:r>
              <a:rPr lang="sk-SK" dirty="0" smtClean="0"/>
              <a:t>ADMX Migrator – Microsoft nástroj pre migráciu súborov AMD - ADMX</a:t>
            </a:r>
            <a:endParaRPr lang="sk-SK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98" y="1556792"/>
            <a:ext cx="3869647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56792"/>
            <a:ext cx="2749650" cy="9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Aplikovanie GPO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/>
              <a:t>Skupiny klientov:</a:t>
            </a:r>
          </a:p>
          <a:p>
            <a:pPr lvl="1"/>
            <a:r>
              <a:rPr lang="sk-SK" b="1" dirty="0" smtClean="0"/>
              <a:t>Skupina </a:t>
            </a:r>
            <a:r>
              <a:rPr lang="sk-SK" b="1" dirty="0"/>
              <a:t>1: </a:t>
            </a:r>
            <a:r>
              <a:rPr lang="sk-SK" dirty="0"/>
              <a:t>Windows 2000 Professional, Windows </a:t>
            </a:r>
            <a:r>
              <a:rPr lang="sk-SK" dirty="0" smtClean="0"/>
              <a:t>2000, 2003, 2008, 2012 </a:t>
            </a:r>
            <a:r>
              <a:rPr lang="sk-SK" dirty="0"/>
              <a:t>member </a:t>
            </a:r>
            <a:r>
              <a:rPr lang="sk-SK" dirty="0" smtClean="0"/>
              <a:t>server</a:t>
            </a:r>
          </a:p>
          <a:p>
            <a:pPr lvl="1"/>
            <a:r>
              <a:rPr lang="sk-SK" b="1" dirty="0" smtClean="0"/>
              <a:t>Skupina </a:t>
            </a:r>
            <a:r>
              <a:rPr lang="sk-SK" b="1" dirty="0"/>
              <a:t>2: </a:t>
            </a:r>
            <a:r>
              <a:rPr lang="sk-SK" dirty="0" smtClean="0"/>
              <a:t>Doménové radiče</a:t>
            </a:r>
            <a:endParaRPr lang="sk-SK" dirty="0"/>
          </a:p>
          <a:p>
            <a:pPr lvl="1"/>
            <a:r>
              <a:rPr lang="sk-SK" b="1" dirty="0"/>
              <a:t>Skupina 3: </a:t>
            </a:r>
            <a:r>
              <a:rPr lang="sk-SK" dirty="0"/>
              <a:t>Windowx XP, Windows </a:t>
            </a:r>
            <a:r>
              <a:rPr lang="sk-SK" dirty="0" smtClean="0"/>
              <a:t>Vista, 7, 8 a 8.1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Procesy, keď sa aplikujú GPO politiky:</a:t>
            </a:r>
          </a:p>
          <a:p>
            <a:pPr lvl="1"/>
            <a:r>
              <a:rPr lang="sk-SK" dirty="0" smtClean="0"/>
              <a:t>Prvé aplikovanie GPO politík</a:t>
            </a:r>
          </a:p>
          <a:p>
            <a:pPr lvl="2"/>
            <a:r>
              <a:rPr lang="sk-SK" dirty="0" smtClean="0"/>
              <a:t>Prihlásenie sa do domény (počítač a používateľ)</a:t>
            </a:r>
          </a:p>
          <a:p>
            <a:pPr lvl="1"/>
            <a:r>
              <a:rPr lang="sk-SK" dirty="0" smtClean="0"/>
              <a:t>Reaplikovanie zmenených GPO politík</a:t>
            </a:r>
          </a:p>
          <a:p>
            <a:pPr lvl="2"/>
            <a:r>
              <a:rPr lang="sk-SK" dirty="0" smtClean="0"/>
              <a:t>Sú osobné časovače pre počítač a užívateľov</a:t>
            </a:r>
          </a:p>
          <a:p>
            <a:pPr lvl="2"/>
            <a:r>
              <a:rPr lang="sk-SK" dirty="0" smtClean="0"/>
              <a:t>Klienti: 90 minút + random</a:t>
            </a:r>
            <a:r>
              <a:rPr lang="en-US" dirty="0" smtClean="0"/>
              <a:t>(30</a:t>
            </a:r>
            <a:r>
              <a:rPr lang="sk-SK" dirty="0" smtClean="0"/>
              <a:t> minút)</a:t>
            </a:r>
          </a:p>
          <a:p>
            <a:pPr lvl="2"/>
            <a:r>
              <a:rPr lang="sk-SK" dirty="0" smtClean="0"/>
              <a:t>Doménové radiče: 5 minút</a:t>
            </a:r>
          </a:p>
          <a:p>
            <a:pPr lvl="1"/>
            <a:r>
              <a:rPr lang="sk-SK" dirty="0" smtClean="0"/>
              <a:t>Bezpečnostné reaplikovanie GPO politík</a:t>
            </a:r>
          </a:p>
          <a:p>
            <a:pPr lvl="2"/>
            <a:r>
              <a:rPr lang="sk-SK" dirty="0" smtClean="0"/>
              <a:t>Každých 16 hodín + random(30 minút)</a:t>
            </a:r>
          </a:p>
          <a:p>
            <a:pPr lvl="2"/>
            <a:r>
              <a:rPr lang="sk-SK" dirty="0" smtClean="0"/>
              <a:t>Bezpečnostné nastavenia, aj keď sa GPO nezmenili</a:t>
            </a:r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2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Aplikovanie GPO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Ideálne aplikovanie GPO politík</a:t>
            </a:r>
          </a:p>
          <a:p>
            <a:pPr lvl="1"/>
            <a:r>
              <a:rPr lang="sk-SK" dirty="0" smtClean="0"/>
              <a:t>Počítač bootuje</a:t>
            </a:r>
          </a:p>
          <a:p>
            <a:pPr lvl="1"/>
            <a:r>
              <a:rPr lang="sk-SK" dirty="0" smtClean="0"/>
              <a:t>Stiahne si všetky nastavenia pre svoj účet</a:t>
            </a:r>
          </a:p>
          <a:p>
            <a:pPr lvl="1"/>
            <a:r>
              <a:rPr lang="sk-SK" dirty="0" smtClean="0"/>
              <a:t>Aplikuje všetky nastavenia pre svoj účet</a:t>
            </a:r>
          </a:p>
          <a:p>
            <a:pPr lvl="1"/>
            <a:r>
              <a:rPr lang="sk-SK" dirty="0" smtClean="0"/>
              <a:t>Vyzve užívateľa na prihlásenie (logon okno)</a:t>
            </a:r>
          </a:p>
          <a:p>
            <a:pPr lvl="1"/>
            <a:r>
              <a:rPr lang="sk-SK" dirty="0" smtClean="0"/>
              <a:t>Užívateľ sa overí</a:t>
            </a:r>
          </a:p>
          <a:p>
            <a:pPr lvl="1"/>
            <a:r>
              <a:rPr lang="sk-SK" dirty="0" smtClean="0"/>
              <a:t>Počítač stiahne všetky nastavenia pre účet daného užívateľa</a:t>
            </a:r>
          </a:p>
          <a:p>
            <a:pPr lvl="1"/>
            <a:r>
              <a:rPr lang="sk-SK" dirty="0" smtClean="0"/>
              <a:t>Aplikujú sa užívateľské nastavenia</a:t>
            </a:r>
          </a:p>
          <a:p>
            <a:pPr lvl="1"/>
            <a:r>
              <a:rPr lang="sk-SK" dirty="0" smtClean="0"/>
              <a:t>Užívateľ dostáva desktop a pracuje</a:t>
            </a:r>
          </a:p>
          <a:p>
            <a:pPr lvl="1"/>
            <a:endParaRPr lang="sk-SK" dirty="0"/>
          </a:p>
          <a:p>
            <a:pPr marL="0" indent="0" algn="ctr">
              <a:buNone/>
            </a:pPr>
            <a:r>
              <a:rPr lang="sk-SK" sz="2800" b="1" dirty="0" smtClean="0"/>
              <a:t>Synchrónne spracovavanie GPO politík</a:t>
            </a:r>
          </a:p>
          <a:p>
            <a:pPr marL="0" indent="0" algn="ctr">
              <a:buNone/>
            </a:pPr>
            <a:endParaRPr lang="sk-SK" sz="2800" b="1" dirty="0" smtClean="0"/>
          </a:p>
          <a:p>
            <a:r>
              <a:rPr lang="sk-SK" sz="2800" dirty="0" smtClean="0"/>
              <a:t>pri zmene akejkoľvek GPO sa daná zmena prejaví pri ďalšom štarte počítača</a:t>
            </a:r>
            <a:r>
              <a:rPr lang="en-US" sz="2800" dirty="0" smtClean="0"/>
              <a:t>, </a:t>
            </a:r>
            <a:r>
              <a:rPr lang="sk-SK" sz="2800" dirty="0" smtClean="0"/>
              <a:t>prihlásení používateľa,</a:t>
            </a:r>
            <a:r>
              <a:rPr lang="sk-SK" sz="2800" dirty="0"/>
              <a:t> </a:t>
            </a:r>
            <a:r>
              <a:rPr lang="sk-SK" sz="2800" dirty="0" smtClean="0"/>
              <a:t>alebo pri reaplikácii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82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Aplikovanie GPO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Prvé aplikovanie GPO</a:t>
            </a:r>
          </a:p>
          <a:p>
            <a:pPr lvl="1"/>
            <a:r>
              <a:rPr lang="sk-SK" dirty="0" smtClean="0"/>
              <a:t>Skupina klientov 1 a 2 vykonáva synchrónne spracovanie GPO politík</a:t>
            </a:r>
          </a:p>
          <a:p>
            <a:pPr lvl="1"/>
            <a:r>
              <a:rPr lang="sk-SK" dirty="0" smtClean="0"/>
              <a:t>Skupina 3 sa takto chová len keď je počítač prvý krát v doméne, </a:t>
            </a:r>
            <a:r>
              <a:rPr lang="sk-SK" dirty="0"/>
              <a:t>alebo sa používateľ </a:t>
            </a:r>
            <a:r>
              <a:rPr lang="sk-SK" dirty="0" smtClean="0"/>
              <a:t>prvý krát hlási do domény</a:t>
            </a:r>
          </a:p>
          <a:p>
            <a:endParaRPr lang="sk-SK" dirty="0"/>
          </a:p>
          <a:p>
            <a:r>
              <a:rPr lang="sk-SK" dirty="0" smtClean="0"/>
              <a:t>Fast Boot </a:t>
            </a:r>
            <a:r>
              <a:rPr lang="en-US" dirty="0" smtClean="0"/>
              <a:t>= </a:t>
            </a:r>
            <a:r>
              <a:rPr lang="sk-SK" dirty="0" smtClean="0"/>
              <a:t>Logon Optimization</a:t>
            </a:r>
          </a:p>
          <a:p>
            <a:pPr lvl="1"/>
            <a:r>
              <a:rPr lang="sk-SK" dirty="0" smtClean="0"/>
              <a:t>Používateľ dostáva zmeny desktopu niekoľko sekúnd po prihlásení</a:t>
            </a:r>
          </a:p>
          <a:p>
            <a:pPr lvl="1"/>
            <a:r>
              <a:rPr lang="sk-SK" dirty="0" smtClean="0"/>
              <a:t>Keď sa zmení niečo v GPO, tak dané nastavenia sa uplatnia až po niekoľkých reštartoch/prihláseniach</a:t>
            </a:r>
          </a:p>
          <a:p>
            <a:pPr lvl="1"/>
            <a:r>
              <a:rPr lang="sk-SK" dirty="0" smtClean="0"/>
              <a:t>Aplikovanie inštalácie software môže trvať aj 2 reštarty</a:t>
            </a:r>
          </a:p>
          <a:p>
            <a:pPr lvl="1"/>
            <a:r>
              <a:rPr lang="sk-SK" dirty="0" smtClean="0"/>
              <a:t>Aplikovanie </a:t>
            </a:r>
            <a:r>
              <a:rPr lang="sk-SK" b="1" dirty="0" smtClean="0"/>
              <a:t>Advanced</a:t>
            </a:r>
            <a:r>
              <a:rPr lang="sk-SK" dirty="0" smtClean="0"/>
              <a:t> Folder Redirection trvá až </a:t>
            </a:r>
            <a:r>
              <a:rPr lang="sk-SK" b="1" dirty="0" smtClean="0"/>
              <a:t>3 reštarty</a:t>
            </a:r>
            <a:r>
              <a:rPr lang="en-US" b="1" dirty="0" smtClean="0"/>
              <a:t>!</a:t>
            </a:r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32585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Aplikovanie GPO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Fast Boot </a:t>
            </a:r>
            <a:r>
              <a:rPr lang="en-US" dirty="0" smtClean="0"/>
              <a:t>= </a:t>
            </a:r>
            <a:r>
              <a:rPr lang="sk-SK" dirty="0" smtClean="0"/>
              <a:t>Logon Optimization</a:t>
            </a:r>
          </a:p>
          <a:p>
            <a:pPr lvl="1"/>
            <a:r>
              <a:rPr lang="sk-SK" dirty="0" smtClean="0"/>
              <a:t>Keď počítač štartuje tak si overí verziu GPO politík</a:t>
            </a:r>
          </a:p>
          <a:p>
            <a:pPr lvl="1"/>
            <a:r>
              <a:rPr lang="sk-SK" dirty="0" smtClean="0"/>
              <a:t>Neaplikuje nové GPO politiky</a:t>
            </a:r>
          </a:p>
          <a:p>
            <a:pPr lvl="1"/>
            <a:r>
              <a:rPr lang="sk-SK" dirty="0" smtClean="0"/>
              <a:t>Používateľovi ponúkne logon okno hneď ako môže</a:t>
            </a:r>
          </a:p>
          <a:p>
            <a:pPr lvl="1"/>
            <a:r>
              <a:rPr lang="sk-SK" dirty="0" smtClean="0"/>
              <a:t>Používateľ sa overí</a:t>
            </a:r>
          </a:p>
          <a:p>
            <a:pPr lvl="1"/>
            <a:r>
              <a:rPr lang="sk-SK" dirty="0" smtClean="0"/>
              <a:t>Porovnajú sa verzie GPO pre užívateľa</a:t>
            </a:r>
          </a:p>
          <a:p>
            <a:pPr lvl="1"/>
            <a:r>
              <a:rPr lang="sk-SK" dirty="0" smtClean="0"/>
              <a:t>Neaplikujú sa nové GPO</a:t>
            </a:r>
          </a:p>
          <a:p>
            <a:pPr lvl="1"/>
            <a:r>
              <a:rPr lang="sk-SK" dirty="0" smtClean="0"/>
              <a:t>Zmeny v GPO sa aplikujú pri ďalšej aplikácií GPO</a:t>
            </a:r>
          </a:p>
          <a:p>
            <a:endParaRPr lang="sk-SK" dirty="0"/>
          </a:p>
          <a:p>
            <a:r>
              <a:rPr lang="sk-SK" dirty="0" smtClean="0"/>
              <a:t>Fast Boot štandardne vypnutý</a:t>
            </a:r>
          </a:p>
          <a:p>
            <a:pPr lvl="1"/>
            <a:r>
              <a:rPr lang="sk-SK" dirty="0" smtClean="0"/>
              <a:t>Prvý krát logon do domény (Počítač alebo Užívateľ)</a:t>
            </a:r>
          </a:p>
          <a:p>
            <a:pPr lvl="1"/>
            <a:r>
              <a:rPr lang="sk-SK" dirty="0" smtClean="0"/>
              <a:t>Ak má užívateľ roamingový profil</a:t>
            </a:r>
          </a:p>
          <a:p>
            <a:pPr lvl="1"/>
            <a:r>
              <a:rPr lang="sk-SK" dirty="0" smtClean="0"/>
              <a:t>Ak má užívateľ nastavený Home directory</a:t>
            </a:r>
          </a:p>
          <a:p>
            <a:pPr lvl="1"/>
            <a:endParaRPr lang="sk-SK" dirty="0" smtClean="0"/>
          </a:p>
          <a:p>
            <a:r>
              <a:rPr lang="en-US" dirty="0"/>
              <a:t>Computer Configuration \ Policies \ Administrative Templates \ System \ Logon \ Always wait for the network at computer </a:t>
            </a:r>
            <a:r>
              <a:rPr lang="en-US" dirty="0" err="1"/>
              <a:t>statup</a:t>
            </a:r>
            <a:r>
              <a:rPr lang="en-US" dirty="0"/>
              <a:t> and </a:t>
            </a:r>
            <a:r>
              <a:rPr lang="en-US" dirty="0" smtClean="0"/>
              <a:t>logon</a:t>
            </a:r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5127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Aplikovanie GPO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Reaplikovanie GPO</a:t>
            </a:r>
          </a:p>
          <a:p>
            <a:pPr lvl="1"/>
            <a:r>
              <a:rPr lang="sk-SK" dirty="0" smtClean="0"/>
              <a:t>Klienti 90 minút + (random 30 minút)</a:t>
            </a:r>
          </a:p>
          <a:p>
            <a:pPr lvl="1"/>
            <a:r>
              <a:rPr lang="sk-SK" dirty="0" smtClean="0"/>
              <a:t>DC 5 minút</a:t>
            </a:r>
            <a:endParaRPr lang="en-US" dirty="0" smtClean="0"/>
          </a:p>
          <a:p>
            <a:pPr lvl="1"/>
            <a:r>
              <a:rPr lang="en-US" dirty="0" smtClean="0"/>
              <a:t>HKLM\Software\Microsoft\Windows\Current Versions\Group Policy\History</a:t>
            </a:r>
            <a:endParaRPr lang="sk-SK" dirty="0" smtClean="0"/>
          </a:p>
          <a:p>
            <a:pPr lvl="1"/>
            <a:endParaRPr lang="sk-SK" dirty="0" smtClean="0"/>
          </a:p>
          <a:p>
            <a:r>
              <a:rPr lang="sk-SK" dirty="0" smtClean="0"/>
              <a:t>Výnimky pri reaplikovaní:</a:t>
            </a:r>
          </a:p>
          <a:p>
            <a:pPr lvl="1"/>
            <a:r>
              <a:rPr lang="sk-SK" dirty="0" smtClean="0"/>
              <a:t>Folder Redirection</a:t>
            </a:r>
          </a:p>
          <a:p>
            <a:pPr lvl="1"/>
            <a:r>
              <a:rPr lang="sk-SK" dirty="0" smtClean="0"/>
              <a:t>Software Installation</a:t>
            </a:r>
          </a:p>
          <a:p>
            <a:pPr lvl="1"/>
            <a:r>
              <a:rPr lang="sk-SK" dirty="0" smtClean="0"/>
              <a:t>Disk quotas</a:t>
            </a:r>
          </a:p>
          <a:p>
            <a:pPr lvl="1"/>
            <a:r>
              <a:rPr lang="sk-SK" dirty="0" smtClean="0"/>
              <a:t>Skripty</a:t>
            </a:r>
          </a:p>
          <a:p>
            <a:endParaRPr lang="sk-SK" dirty="0"/>
          </a:p>
          <a:p>
            <a:r>
              <a:rPr lang="sk-SK" dirty="0" smtClean="0"/>
              <a:t>gpupdate /force</a:t>
            </a:r>
          </a:p>
          <a:p>
            <a:pPr lvl="1"/>
            <a:r>
              <a:rPr lang="sk-SK" dirty="0" smtClean="0"/>
              <a:t>Gpupdate – reaplikovanie GPO</a:t>
            </a:r>
          </a:p>
          <a:p>
            <a:pPr lvl="1"/>
            <a:r>
              <a:rPr lang="sk-SK" dirty="0" smtClean="0"/>
              <a:t>/force – Dočasne vypne FastBoot pri štarte/prihlásení</a:t>
            </a:r>
          </a:p>
          <a:p>
            <a:pPr lvl="1"/>
            <a:r>
              <a:rPr lang="en-US" dirty="0" smtClean="0"/>
              <a:t>[A/N] [Y/N]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2750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</a:t>
            </a:r>
            <a:r>
              <a:rPr lang="sk-SK" dirty="0" smtClean="0"/>
              <a:t>kálne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Windows 2000</a:t>
            </a:r>
          </a:p>
          <a:p>
            <a:endParaRPr lang="cs-CZ" dirty="0" smtClean="0"/>
          </a:p>
          <a:p>
            <a:r>
              <a:rPr lang="sk-SK" dirty="0" smtClean="0"/>
              <a:t>gpedit.msc</a:t>
            </a:r>
          </a:p>
          <a:p>
            <a:endParaRPr lang="sk-SK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k-SK" dirty="0" smtClean="0"/>
              <a:t>Computer Configuration a User Configuration</a:t>
            </a:r>
          </a:p>
          <a:p>
            <a:r>
              <a:rPr lang="sk-SK" dirty="0"/>
              <a:t>%systemroot%\system32\grouppolicy\</a:t>
            </a:r>
            <a:endParaRPr lang="en-US" dirty="0"/>
          </a:p>
          <a:p>
            <a:endParaRPr lang="sk-SK" b="1" dirty="0" smtClean="0"/>
          </a:p>
          <a:p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464496" cy="318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Aplikovanie GPO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sk-SK" dirty="0"/>
              <a:t>Bezpečnostné </a:t>
            </a:r>
            <a:r>
              <a:rPr lang="sk-SK" dirty="0" smtClean="0"/>
              <a:t>reaplikovanie </a:t>
            </a:r>
            <a:r>
              <a:rPr lang="sk-SK" dirty="0"/>
              <a:t>GPO </a:t>
            </a:r>
            <a:r>
              <a:rPr lang="sk-SK" dirty="0" smtClean="0"/>
              <a:t>politík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sk-SK" dirty="0" smtClean="0"/>
              <a:t>Reaplikácia nastavení z GPO aj bez zmeny GPO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sk-SK" dirty="0" smtClean="0"/>
              <a:t>Načo je to dobré</a:t>
            </a:r>
            <a:r>
              <a:rPr lang="en-US" dirty="0" smtClean="0"/>
              <a:t>?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sk-SK" dirty="0" smtClean="0"/>
              <a:t>Reaplikujú sa len:</a:t>
            </a:r>
          </a:p>
          <a:p>
            <a:pPr marL="1200150" lvl="3" indent="-342900">
              <a:buFont typeface="Wingdings" pitchFamily="2" charset="2"/>
              <a:buChar char="§"/>
            </a:pPr>
            <a:r>
              <a:rPr lang="sk-SK" dirty="0" smtClean="0"/>
              <a:t>Computer </a:t>
            </a:r>
            <a:r>
              <a:rPr lang="en-US" dirty="0" smtClean="0"/>
              <a:t>\ Policies \ Windows Settings \ Security Settings</a:t>
            </a:r>
          </a:p>
          <a:p>
            <a:pPr marL="1200150" lvl="3" indent="-342900">
              <a:buFont typeface="Wingdings" pitchFamily="2" charset="2"/>
              <a:buChar char="§"/>
            </a:pPr>
            <a:r>
              <a:rPr lang="en-US" dirty="0" smtClean="0"/>
              <a:t>User</a:t>
            </a:r>
            <a:r>
              <a:rPr lang="sk-SK" dirty="0" smtClean="0"/>
              <a:t> </a:t>
            </a:r>
            <a:r>
              <a:rPr lang="en-US" dirty="0"/>
              <a:t>\ Policies \ Windows Settings \ Security </a:t>
            </a:r>
            <a:r>
              <a:rPr lang="en-US" dirty="0" smtClean="0"/>
              <a:t>Settings</a:t>
            </a:r>
          </a:p>
          <a:p>
            <a:pPr marL="742950" lvl="2" indent="-342900">
              <a:buFont typeface="Wingdings" pitchFamily="2" charset="2"/>
              <a:buChar char="§"/>
            </a:pPr>
            <a:endParaRPr lang="en-US" dirty="0"/>
          </a:p>
          <a:p>
            <a:pPr marL="742950" lvl="2" indent="-342900">
              <a:buFont typeface="Wingdings" pitchFamily="2" charset="2"/>
              <a:buChar char="§"/>
            </a:pPr>
            <a:r>
              <a:rPr lang="sk-SK" dirty="0" smtClean="0"/>
              <a:t>Zmena intervalu cez nastavenie CSE</a:t>
            </a:r>
          </a:p>
          <a:p>
            <a:pPr marL="1200150" lvl="3" indent="-342900">
              <a:buFont typeface="Wingdings" pitchFamily="2" charset="2"/>
              <a:buChar char="§"/>
            </a:pPr>
            <a:r>
              <a:rPr lang="en-US" dirty="0" smtClean="0"/>
              <a:t>HLKM \ Software \ Microsoft \ Windows NT \ Current Version \ </a:t>
            </a:r>
            <a:r>
              <a:rPr lang="en-US" dirty="0" err="1" smtClean="0"/>
              <a:t>Winlogon</a:t>
            </a:r>
            <a:r>
              <a:rPr lang="en-US" dirty="0" smtClean="0"/>
              <a:t> \ </a:t>
            </a:r>
            <a:r>
              <a:rPr lang="en-US" dirty="0" err="1" smtClean="0"/>
              <a:t>GPExtensions</a:t>
            </a:r>
            <a:r>
              <a:rPr lang="en-US" dirty="0" smtClean="0"/>
              <a:t> \ </a:t>
            </a:r>
            <a:r>
              <a:rPr lang="sk-SK" dirty="0"/>
              <a:t>{827D319E-6AC-11D2-A4EA-00C04F79F83A} </a:t>
            </a:r>
            <a:r>
              <a:rPr lang="en-US" dirty="0" smtClean="0"/>
              <a:t> \ </a:t>
            </a:r>
            <a:r>
              <a:rPr lang="sk-SK" dirty="0" smtClean="0"/>
              <a:t>MaxNoGPOListChangesInterva</a:t>
            </a:r>
            <a:r>
              <a:rPr lang="en-US" dirty="0" smtClean="0"/>
              <a:t>l </a:t>
            </a:r>
            <a:r>
              <a:rPr lang="sk-SK" dirty="0" smtClean="0"/>
              <a:t>(minúty)</a:t>
            </a:r>
            <a:endParaRPr lang="sk-SK" dirty="0"/>
          </a:p>
          <a:p>
            <a:pPr marL="742950" lvl="2" indent="-342900">
              <a:buFont typeface="Wingdings" pitchFamily="2" charset="2"/>
              <a:buChar char="§"/>
            </a:pPr>
            <a:endParaRPr lang="sk-SK" dirty="0"/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9183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Aplikovanie GPO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sk-SK" dirty="0" smtClean="0"/>
              <a:t>Nastavenia aplikácie GPO politík</a:t>
            </a:r>
          </a:p>
          <a:p>
            <a:pPr marL="742950" lvl="2" indent="-342900"/>
            <a:r>
              <a:rPr lang="sk-SK" dirty="0"/>
              <a:t>User Configuration </a:t>
            </a:r>
            <a:r>
              <a:rPr lang="en-US" dirty="0" smtClean="0"/>
              <a:t>\</a:t>
            </a:r>
            <a:r>
              <a:rPr lang="sk-SK" dirty="0" smtClean="0"/>
              <a:t> </a:t>
            </a:r>
            <a:r>
              <a:rPr lang="sk-SK" dirty="0"/>
              <a:t>Policies </a:t>
            </a:r>
            <a:r>
              <a:rPr lang="en-US" dirty="0" smtClean="0"/>
              <a:t>\</a:t>
            </a:r>
            <a:r>
              <a:rPr lang="sk-SK" dirty="0" smtClean="0"/>
              <a:t> </a:t>
            </a:r>
            <a:r>
              <a:rPr lang="sk-SK" dirty="0"/>
              <a:t>Administrative Templates </a:t>
            </a:r>
            <a:r>
              <a:rPr lang="en-US" dirty="0" smtClean="0"/>
              <a:t>\</a:t>
            </a:r>
            <a:r>
              <a:rPr lang="sk-SK" dirty="0" smtClean="0"/>
              <a:t> </a:t>
            </a:r>
            <a:r>
              <a:rPr lang="sk-SK" dirty="0"/>
              <a:t>System </a:t>
            </a:r>
            <a:r>
              <a:rPr lang="en-US" dirty="0" smtClean="0"/>
              <a:t>\</a:t>
            </a:r>
            <a:r>
              <a:rPr lang="sk-SK" dirty="0" smtClean="0"/>
              <a:t> </a:t>
            </a:r>
            <a:r>
              <a:rPr lang="sk-SK" dirty="0"/>
              <a:t>Group </a:t>
            </a:r>
            <a:r>
              <a:rPr lang="sk-SK" dirty="0" smtClean="0"/>
              <a:t>Policy</a:t>
            </a:r>
          </a:p>
          <a:p>
            <a:pPr marL="742950" lvl="2" indent="-342900"/>
            <a:r>
              <a:rPr lang="sk-SK" dirty="0"/>
              <a:t>Computer Configuration </a:t>
            </a:r>
            <a:r>
              <a:rPr lang="en-US" dirty="0" smtClean="0"/>
              <a:t>\</a:t>
            </a:r>
            <a:r>
              <a:rPr lang="sk-SK" dirty="0" smtClean="0"/>
              <a:t> </a:t>
            </a:r>
            <a:r>
              <a:rPr lang="sk-SK" dirty="0"/>
              <a:t>Policies </a:t>
            </a:r>
            <a:r>
              <a:rPr lang="en-US" dirty="0" smtClean="0"/>
              <a:t>\</a:t>
            </a:r>
            <a:r>
              <a:rPr lang="sk-SK" dirty="0" smtClean="0"/>
              <a:t> </a:t>
            </a:r>
            <a:r>
              <a:rPr lang="sk-SK" dirty="0"/>
              <a:t>Administrative Templates </a:t>
            </a:r>
            <a:r>
              <a:rPr lang="en-US" dirty="0" smtClean="0"/>
              <a:t>\</a:t>
            </a:r>
            <a:r>
              <a:rPr lang="sk-SK" dirty="0" smtClean="0"/>
              <a:t> </a:t>
            </a:r>
            <a:r>
              <a:rPr lang="sk-SK" dirty="0"/>
              <a:t>System </a:t>
            </a:r>
            <a:r>
              <a:rPr lang="en-US" dirty="0" smtClean="0"/>
              <a:t>\</a:t>
            </a:r>
            <a:r>
              <a:rPr lang="sk-SK" dirty="0" smtClean="0"/>
              <a:t> </a:t>
            </a:r>
            <a:r>
              <a:rPr lang="sk-SK" dirty="0"/>
              <a:t>Group </a:t>
            </a:r>
            <a:r>
              <a:rPr lang="sk-SK" dirty="0" smtClean="0"/>
              <a:t>Policy</a:t>
            </a:r>
            <a:endParaRPr lang="en-US" dirty="0" smtClean="0"/>
          </a:p>
          <a:p>
            <a:pPr marL="1200150" lvl="3" indent="-342900"/>
            <a:r>
              <a:rPr lang="en-US" dirty="0" smtClean="0"/>
              <a:t>Set Group Policy refresh interval for computer/DC/user</a:t>
            </a:r>
          </a:p>
          <a:p>
            <a:pPr marL="1200150" lvl="3" indent="-342900"/>
            <a:r>
              <a:rPr lang="en-US" dirty="0" smtClean="0"/>
              <a:t>Configure Group Policy slow link detection</a:t>
            </a:r>
          </a:p>
          <a:p>
            <a:pPr marL="1200150" lvl="3" indent="-342900"/>
            <a:r>
              <a:rPr lang="en-US" dirty="0" smtClean="0"/>
              <a:t>Configure * processing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sk-SK" dirty="0" smtClean="0"/>
          </a:p>
          <a:p>
            <a:pPr marL="742950" lvl="2" indent="-342900"/>
            <a:endParaRPr lang="sk-SK" dirty="0"/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4910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WMI filter a Item-level Targeting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WMI filter</a:t>
            </a:r>
          </a:p>
          <a:p>
            <a:pPr lvl="1"/>
            <a:r>
              <a:rPr lang="en-US" dirty="0" smtClean="0"/>
              <a:t>Windows Management Instrumentation</a:t>
            </a:r>
          </a:p>
          <a:p>
            <a:pPr lvl="1"/>
            <a:r>
              <a:rPr lang="sk-SK" dirty="0" smtClean="0"/>
              <a:t>WMI </a:t>
            </a:r>
            <a:r>
              <a:rPr lang="en-US" dirty="0" smtClean="0"/>
              <a:t>=</a:t>
            </a:r>
            <a:r>
              <a:rPr lang="sk-SK" dirty="0" smtClean="0"/>
              <a:t> True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sk-SK" dirty="0" smtClean="0">
                <a:sym typeface="Wingdings" panose="05000000000000000000" pitchFamily="2" charset="2"/>
              </a:rPr>
              <a:t>Aplikuje sa celá GPO</a:t>
            </a:r>
          </a:p>
          <a:p>
            <a:pPr lvl="1"/>
            <a:r>
              <a:rPr lang="en-US" b="1" dirty="0"/>
              <a:t>SELECT * from Win32_ComputerSystem WHERE </a:t>
            </a:r>
            <a:r>
              <a:rPr lang="en-US" b="1" dirty="0" err="1"/>
              <a:t>TotalPhysicalMemory</a:t>
            </a:r>
            <a:r>
              <a:rPr lang="en-US" b="1" dirty="0"/>
              <a:t> &gt; </a:t>
            </a:r>
            <a:r>
              <a:rPr lang="en-US" b="1" dirty="0" smtClean="0"/>
              <a:t>4221392896</a:t>
            </a:r>
            <a:endParaRPr lang="sk-SK" b="1" dirty="0" smtClean="0"/>
          </a:p>
          <a:p>
            <a:pPr lvl="1"/>
            <a:endParaRPr lang="sk-SK" dirty="0" smtClean="0"/>
          </a:p>
          <a:p>
            <a:r>
              <a:rPr lang="en-US" dirty="0" smtClean="0"/>
              <a:t>Item-level Targeting</a:t>
            </a:r>
          </a:p>
          <a:p>
            <a:pPr lvl="1"/>
            <a:r>
              <a:rPr lang="sk-SK" dirty="0" smtClean="0"/>
              <a:t>Jednoduchšia implementácia – GUI</a:t>
            </a:r>
          </a:p>
          <a:p>
            <a:pPr lvl="1"/>
            <a:r>
              <a:rPr lang="sk-SK" dirty="0" smtClean="0"/>
              <a:t>V jednej GPO môže byť viac Preferencií oddelených ILT</a:t>
            </a:r>
          </a:p>
        </p:txBody>
      </p:sp>
    </p:spTree>
    <p:extLst>
      <p:ext uri="{BB962C8B-B14F-4D97-AF65-F5344CB8AC3E}">
        <p14:creationId xmlns:p14="http://schemas.microsoft.com/office/powerpoint/2010/main" val="27137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Loopback processing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Je možné zapnúť aplikovanie User Configuration nastavení z GPO aplikovaných na účet počítača</a:t>
            </a:r>
          </a:p>
          <a:p>
            <a:endParaRPr lang="sk-SK" dirty="0" smtClean="0"/>
          </a:p>
          <a:p>
            <a:r>
              <a:rPr lang="sk-SK" dirty="0" smtClean="0"/>
              <a:t>Možné dva módy</a:t>
            </a:r>
          </a:p>
          <a:p>
            <a:pPr lvl="1"/>
            <a:r>
              <a:rPr lang="sk-SK" b="1" dirty="0" smtClean="0"/>
              <a:t>Merge mode</a:t>
            </a:r>
            <a:r>
              <a:rPr lang="sk-SK" dirty="0" smtClean="0"/>
              <a:t> – užívateľské nastavenia z GPO pre užívateľa a následne užívateľské nastavenia z GPO pre počítač</a:t>
            </a:r>
          </a:p>
          <a:p>
            <a:pPr lvl="1"/>
            <a:r>
              <a:rPr lang="sk-SK" b="1" dirty="0" smtClean="0"/>
              <a:t>Replace mode</a:t>
            </a:r>
            <a:r>
              <a:rPr lang="sk-SK" dirty="0" smtClean="0"/>
              <a:t> – užívateľské natavenia len z GPO aplikovaných na počítač</a:t>
            </a:r>
          </a:p>
          <a:p>
            <a:endParaRPr lang="sk-SK" dirty="0"/>
          </a:p>
          <a:p>
            <a:r>
              <a:rPr lang="sk-SK" dirty="0"/>
              <a:t>Computer Configuration </a:t>
            </a:r>
            <a:r>
              <a:rPr lang="en-US" dirty="0"/>
              <a:t>\</a:t>
            </a:r>
            <a:r>
              <a:rPr lang="sk-SK" dirty="0" smtClean="0"/>
              <a:t> </a:t>
            </a:r>
            <a:r>
              <a:rPr lang="sk-SK" dirty="0"/>
              <a:t>Policies </a:t>
            </a:r>
            <a:r>
              <a:rPr lang="en-US" dirty="0"/>
              <a:t>\</a:t>
            </a:r>
            <a:r>
              <a:rPr lang="sk-SK" dirty="0" smtClean="0"/>
              <a:t> </a:t>
            </a:r>
            <a:r>
              <a:rPr lang="sk-SK" dirty="0"/>
              <a:t>Administrative Templates </a:t>
            </a:r>
            <a:r>
              <a:rPr lang="en-US" dirty="0"/>
              <a:t>\</a:t>
            </a:r>
            <a:r>
              <a:rPr lang="sk-SK" dirty="0" smtClean="0"/>
              <a:t> </a:t>
            </a:r>
            <a:r>
              <a:rPr lang="sk-SK" dirty="0"/>
              <a:t>System </a:t>
            </a:r>
            <a:r>
              <a:rPr lang="en-US" dirty="0"/>
              <a:t>\</a:t>
            </a:r>
            <a:r>
              <a:rPr lang="sk-SK" dirty="0" smtClean="0"/>
              <a:t> </a:t>
            </a:r>
            <a:r>
              <a:rPr lang="sk-SK" dirty="0"/>
              <a:t>Group </a:t>
            </a:r>
            <a:r>
              <a:rPr lang="sk-SK" dirty="0" smtClean="0"/>
              <a:t>Policy </a:t>
            </a:r>
            <a:r>
              <a:rPr lang="en-US" dirty="0" smtClean="0"/>
              <a:t>\</a:t>
            </a:r>
            <a:r>
              <a:rPr lang="sk-SK" dirty="0" smtClean="0"/>
              <a:t> </a:t>
            </a:r>
            <a:r>
              <a:rPr lang="en-US" b="1" dirty="0"/>
              <a:t>Configure user Group Policy loopback processing mode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01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Loopback processing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sk-SK" dirty="0" smtClean="0"/>
              <a:t>			Užívateľ – Users</a:t>
            </a:r>
          </a:p>
          <a:p>
            <a:pPr marL="914400" lvl="2" indent="0">
              <a:buNone/>
            </a:pPr>
            <a:r>
              <a:rPr lang="sk-SK" dirty="0" smtClean="0"/>
              <a:t>			Počítač – Computers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Loopback Processing - vypnutý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Počítač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CS - Default Domain Policy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CS – GPO_Computers</a:t>
            </a:r>
          </a:p>
          <a:p>
            <a:pPr marL="914400" lvl="2" indent="0">
              <a:buNone/>
            </a:pPr>
            <a:endParaRPr lang="sk-SK" dirty="0"/>
          </a:p>
          <a:p>
            <a:pPr marL="914400" lvl="2" indent="0">
              <a:buNone/>
            </a:pPr>
            <a:r>
              <a:rPr lang="sk-SK" dirty="0" smtClean="0"/>
              <a:t>			Užívateľ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US – Default Domain Policy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US – GPO_Users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72815"/>
            <a:ext cx="3466728" cy="38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Loopback processing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sk-SK" dirty="0" smtClean="0"/>
              <a:t>			Užívateľ – Users</a:t>
            </a:r>
          </a:p>
          <a:p>
            <a:pPr marL="914400" lvl="2" indent="0">
              <a:buNone/>
            </a:pPr>
            <a:r>
              <a:rPr lang="sk-SK" dirty="0" smtClean="0"/>
              <a:t>			Počítač – Computers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Loopback Processing – Merge mód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Počítač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CS - Default Domain Policy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CS – GPO_Computers</a:t>
            </a:r>
          </a:p>
          <a:p>
            <a:pPr marL="914400" lvl="2" indent="0">
              <a:buNone/>
            </a:pPr>
            <a:endParaRPr lang="sk-SK" dirty="0"/>
          </a:p>
          <a:p>
            <a:pPr marL="914400" lvl="2" indent="0">
              <a:buNone/>
            </a:pPr>
            <a:r>
              <a:rPr lang="sk-SK" dirty="0" smtClean="0"/>
              <a:t>			Užívateľ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US – Default Domain Policy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US – GPO_Users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</a:t>
            </a:r>
            <a:r>
              <a:rPr lang="sk-SK" b="1" dirty="0" smtClean="0"/>
              <a:t>US – GPO_Computers</a:t>
            </a:r>
            <a:endParaRPr lang="sk-SK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72815"/>
            <a:ext cx="3466728" cy="38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Loopback processing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sk-SK" dirty="0" smtClean="0"/>
              <a:t>			Uživateľ – Users</a:t>
            </a:r>
          </a:p>
          <a:p>
            <a:pPr marL="914400" lvl="2" indent="0">
              <a:buNone/>
            </a:pPr>
            <a:r>
              <a:rPr lang="sk-SK" dirty="0" smtClean="0"/>
              <a:t>			Počítač – Computers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Loopback Processing – Replace mód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Počítač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CS - Default Domain Policy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CS – GPO_Computers</a:t>
            </a:r>
          </a:p>
          <a:p>
            <a:pPr marL="914400" lvl="2" indent="0">
              <a:buNone/>
            </a:pPr>
            <a:endParaRPr lang="sk-SK" dirty="0"/>
          </a:p>
          <a:p>
            <a:pPr marL="914400" lvl="2" indent="0">
              <a:buNone/>
            </a:pPr>
            <a:r>
              <a:rPr lang="sk-SK" dirty="0" smtClean="0"/>
              <a:t>			Užívateľ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US – Default Domain Policy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</a:t>
            </a:r>
            <a:r>
              <a:rPr lang="sk-SK" b="1" strike="sngStrike" dirty="0"/>
              <a:t>US – </a:t>
            </a:r>
            <a:r>
              <a:rPr lang="sk-SK" b="1" strike="sngStrike" dirty="0" smtClean="0"/>
              <a:t>GPO_Users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r>
              <a:rPr lang="sk-SK" dirty="0" smtClean="0"/>
              <a:t>			- </a:t>
            </a:r>
            <a:r>
              <a:rPr lang="sk-SK" b="1" dirty="0" smtClean="0"/>
              <a:t>US – GPO_Computers</a:t>
            </a:r>
            <a:endParaRPr lang="sk-SK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72815"/>
            <a:ext cx="3466728" cy="38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Slow link detection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457200"/>
            <a:r>
              <a:rPr lang="sk-SK" dirty="0" smtClean="0"/>
              <a:t>Na prevenciu aplikovania GPO politík na pomalých linkách</a:t>
            </a:r>
            <a:r>
              <a:rPr lang="en-US" dirty="0" smtClean="0"/>
              <a:t> (500Kbps) </a:t>
            </a:r>
            <a:endParaRPr lang="sk-SK" dirty="0" smtClean="0"/>
          </a:p>
          <a:p>
            <a:pPr marL="571500" indent="-457200"/>
            <a:endParaRPr lang="sk-SK" dirty="0"/>
          </a:p>
          <a:p>
            <a:pPr marL="571500" indent="-457200"/>
            <a:r>
              <a:rPr lang="sk-SK" dirty="0" smtClean="0"/>
              <a:t>Pri slow link sa štandardne nevykonávajú:</a:t>
            </a:r>
          </a:p>
          <a:p>
            <a:pPr marL="971550" lvl="1" indent="-457200"/>
            <a:r>
              <a:rPr lang="sk-SK" dirty="0" smtClean="0"/>
              <a:t>Software Installation</a:t>
            </a:r>
          </a:p>
          <a:p>
            <a:pPr marL="971550" lvl="1" indent="-457200"/>
            <a:r>
              <a:rPr lang="sk-SK" dirty="0" smtClean="0"/>
              <a:t>Scripts</a:t>
            </a:r>
          </a:p>
          <a:p>
            <a:pPr marL="971550" lvl="1" indent="-457200"/>
            <a:r>
              <a:rPr lang="sk-SK" dirty="0" smtClean="0"/>
              <a:t>Folder Redirection</a:t>
            </a:r>
          </a:p>
          <a:p>
            <a:pPr marL="571500" indent="-457200"/>
            <a:endParaRPr lang="sk-SK" dirty="0" smtClean="0"/>
          </a:p>
          <a:p>
            <a:pPr marL="571500" indent="-457200"/>
            <a:r>
              <a:rPr lang="sk-SK" dirty="0" smtClean="0"/>
              <a:t>Do Windows Vista</a:t>
            </a:r>
          </a:p>
          <a:p>
            <a:pPr marL="971550" lvl="1" indent="-457200"/>
            <a:r>
              <a:rPr lang="sk-SK" dirty="0" smtClean="0"/>
              <a:t>Používal sa ICMP protokol voči DC</a:t>
            </a:r>
          </a:p>
          <a:p>
            <a:pPr marL="971550" lvl="1" indent="-457200"/>
            <a:endParaRPr lang="sk-SK" dirty="0" smtClean="0"/>
          </a:p>
          <a:p>
            <a:pPr marL="571500" indent="-457200"/>
            <a:r>
              <a:rPr lang="sk-SK" dirty="0" smtClean="0"/>
              <a:t>Od Windows Vista</a:t>
            </a:r>
          </a:p>
          <a:p>
            <a:pPr marL="971550" lvl="1" indent="-457200"/>
            <a:r>
              <a:rPr lang="sk-SK" dirty="0" smtClean="0"/>
              <a:t>Používa sa servis Network Location Awareness</a:t>
            </a:r>
            <a:endParaRPr lang="en-US" dirty="0" smtClean="0"/>
          </a:p>
          <a:p>
            <a:pPr marL="971550" lvl="1" indent="-457200"/>
            <a:r>
              <a:rPr lang="sk-SK" dirty="0" smtClean="0"/>
              <a:t>Servis meria linku medzi sebou a DC pri autentifikácií sa na DC</a:t>
            </a:r>
          </a:p>
          <a:p>
            <a:pPr marL="571500" indent="-457200"/>
            <a:endParaRPr lang="sk-SK" dirty="0"/>
          </a:p>
          <a:p>
            <a:pPr marL="571500" indent="-457200"/>
            <a:r>
              <a:rPr lang="sk-SK" dirty="0" smtClean="0"/>
              <a:t>Nastavuje sa osobitne pre Computer a User</a:t>
            </a:r>
          </a:p>
          <a:p>
            <a:pPr marL="971550" lvl="1" indent="-457200"/>
            <a:r>
              <a:rPr lang="sk-SK" b="1" dirty="0"/>
              <a:t>\Administrative Templates\System\Group </a:t>
            </a:r>
            <a:r>
              <a:rPr lang="sk-SK" b="1" dirty="0" smtClean="0"/>
              <a:t>Policy</a:t>
            </a:r>
            <a:r>
              <a:rPr lang="en-US" b="1" dirty="0" smtClean="0"/>
              <a:t>\</a:t>
            </a:r>
            <a:r>
              <a:rPr lang="en-US" b="1" dirty="0"/>
              <a:t>Group Policy slow link detection </a:t>
            </a:r>
            <a:r>
              <a:rPr lang="en-US" b="1" dirty="0" smtClean="0"/>
              <a:t>policy</a:t>
            </a:r>
            <a:endParaRPr lang="sk-SK" dirty="0" smtClean="0"/>
          </a:p>
          <a:p>
            <a:pPr marL="571500" indent="-457200"/>
            <a:endParaRPr lang="sk-SK" dirty="0" smtClean="0"/>
          </a:p>
          <a:p>
            <a:pPr marL="1371600" lvl="2" indent="-45720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54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Procesovanie</a:t>
            </a:r>
            <a:r>
              <a:rPr lang="en-US" dirty="0" smtClean="0"/>
              <a:t> GPO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klientoch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AD, GPO a </a:t>
            </a:r>
            <a:r>
              <a:rPr lang="en-US" dirty="0" err="1" smtClean="0"/>
              <a:t>Sysvol</a:t>
            </a:r>
            <a:endParaRPr lang="en-US" dirty="0" smtClean="0"/>
          </a:p>
          <a:p>
            <a:r>
              <a:rPr lang="en-US" dirty="0" err="1" smtClean="0"/>
              <a:t>WinLogon</a:t>
            </a:r>
            <a:endParaRPr lang="en-US" dirty="0" smtClean="0"/>
          </a:p>
          <a:p>
            <a:r>
              <a:rPr lang="en-US" dirty="0" smtClean="0"/>
              <a:t>Group Policy Engine</a:t>
            </a:r>
          </a:p>
          <a:p>
            <a:r>
              <a:rPr lang="en-US" dirty="0" smtClean="0"/>
              <a:t>Client-Side Extensions</a:t>
            </a:r>
          </a:p>
          <a:p>
            <a:endParaRPr lang="sk-SK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556792"/>
            <a:ext cx="3162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Procesovanie</a:t>
            </a:r>
            <a:r>
              <a:rPr lang="en-US" dirty="0" smtClean="0"/>
              <a:t> GPO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klientoch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HKEY_LOCAL_MACHINE\Software\Microsoft\</a:t>
            </a:r>
            <a:r>
              <a:rPr lang="en-US" sz="2000" dirty="0" err="1" smtClean="0"/>
              <a:t>WindowsNT</a:t>
            </a:r>
            <a:r>
              <a:rPr lang="en-US" sz="2000" dirty="0" smtClean="0"/>
              <a:t>\</a:t>
            </a:r>
            <a:r>
              <a:rPr lang="en-US" sz="2000" dirty="0" err="1" smtClean="0"/>
              <a:t>CurrentVersion</a:t>
            </a:r>
            <a:r>
              <a:rPr lang="en-US" sz="2000" dirty="0" smtClean="0"/>
              <a:t>\</a:t>
            </a:r>
            <a:r>
              <a:rPr lang="en-US" sz="2000" dirty="0" err="1" smtClean="0"/>
              <a:t>Winlogon</a:t>
            </a:r>
            <a:r>
              <a:rPr lang="en-US" sz="2000" dirty="0" smtClean="0"/>
              <a:t>\</a:t>
            </a:r>
            <a:r>
              <a:rPr lang="en-US" sz="2000" dirty="0" err="1" smtClean="0"/>
              <a:t>GPExtensions</a:t>
            </a:r>
            <a:r>
              <a:rPr lang="en-US" sz="20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363" y="1556792"/>
            <a:ext cx="5083274" cy="3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Local Group Policy </a:t>
            </a:r>
            <a:r>
              <a:rPr lang="en-US" dirty="0" smtClean="0"/>
              <a:t>Objects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 Windows Vista</a:t>
            </a:r>
          </a:p>
          <a:p>
            <a:r>
              <a:rPr lang="en-US" dirty="0" smtClean="0"/>
              <a:t>Computer Configuration – </a:t>
            </a:r>
            <a:r>
              <a:rPr lang="sk-SK" dirty="0" smtClean="0"/>
              <a:t>ostáva</a:t>
            </a:r>
            <a:endParaRPr lang="en-US" dirty="0" smtClean="0"/>
          </a:p>
          <a:p>
            <a:r>
              <a:rPr lang="en-US" dirty="0" smtClean="0"/>
              <a:t>User Configuration</a:t>
            </a:r>
          </a:p>
          <a:p>
            <a:pPr lvl="1"/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Non-Administrators</a:t>
            </a:r>
          </a:p>
          <a:p>
            <a:pPr lvl="1"/>
            <a:r>
              <a:rPr lang="en-US" dirty="0" smtClean="0"/>
              <a:t>U</a:t>
            </a:r>
            <a:r>
              <a:rPr lang="sk-SK" dirty="0" smtClean="0"/>
              <a:t>žívateľ</a:t>
            </a:r>
          </a:p>
          <a:p>
            <a:pPr lvl="1"/>
            <a:endParaRPr lang="sk-SK" dirty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88534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8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Procesovanie</a:t>
            </a:r>
            <a:r>
              <a:rPr lang="en-US" dirty="0"/>
              <a:t> GPO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klientoch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GPO </a:t>
            </a:r>
            <a:r>
              <a:rPr lang="en-US" dirty="0" err="1" smtClean="0"/>
              <a:t>Procesovanie</a:t>
            </a:r>
            <a:r>
              <a:rPr lang="en-US" dirty="0" smtClean="0"/>
              <a:t>:</a:t>
            </a:r>
          </a:p>
          <a:p>
            <a:pPr lvl="1"/>
            <a:r>
              <a:rPr lang="sk-SK" dirty="0" smtClean="0"/>
              <a:t>Vytvorenie zoznamu GPO politík</a:t>
            </a:r>
          </a:p>
          <a:p>
            <a:pPr lvl="1"/>
            <a:r>
              <a:rPr lang="sk-SK" dirty="0" smtClean="0"/>
              <a:t>Zavolať potrebné CSE kvôli spracovaniu GPO politík</a:t>
            </a:r>
          </a:p>
          <a:p>
            <a:endParaRPr lang="sk-SK" dirty="0"/>
          </a:p>
          <a:p>
            <a:r>
              <a:rPr lang="sk-SK" dirty="0" smtClean="0"/>
              <a:t>Vytvorenie zoznamu GPO politík</a:t>
            </a:r>
          </a:p>
          <a:p>
            <a:pPr lvl="1"/>
            <a:r>
              <a:rPr lang="sk-SK" dirty="0" smtClean="0"/>
              <a:t>Načítanie </a:t>
            </a:r>
            <a:r>
              <a:rPr lang="sk-SK" b="1" dirty="0" smtClean="0"/>
              <a:t>gPLink</a:t>
            </a:r>
            <a:r>
              <a:rPr lang="sk-SK" dirty="0" smtClean="0"/>
              <a:t> a </a:t>
            </a:r>
            <a:r>
              <a:rPr lang="sk-SK" b="1" dirty="0" smtClean="0"/>
              <a:t>gPOptions</a:t>
            </a:r>
            <a:r>
              <a:rPr lang="sk-SK" dirty="0" smtClean="0"/>
              <a:t> atribúty z AD štruktúry</a:t>
            </a:r>
          </a:p>
          <a:p>
            <a:pPr lvl="1"/>
            <a:r>
              <a:rPr lang="sk-SK" dirty="0" smtClean="0"/>
              <a:t>Vyčítanie GPO politík z AD podľa zoznamu z </a:t>
            </a:r>
            <a:r>
              <a:rPr lang="sk-SK" b="1" dirty="0" smtClean="0"/>
              <a:t>gPLink</a:t>
            </a:r>
          </a:p>
          <a:p>
            <a:pPr lvl="1"/>
            <a:r>
              <a:rPr lang="sk-SK" dirty="0" smtClean="0"/>
              <a:t>Overiť Security Filtering na týchto GPO</a:t>
            </a:r>
          </a:p>
          <a:p>
            <a:pPr lvl="1"/>
            <a:r>
              <a:rPr lang="sk-SK" dirty="0" smtClean="0"/>
              <a:t>Ak sú, tak spustiť WMI filtre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90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Procesovanie</a:t>
            </a:r>
            <a:r>
              <a:rPr lang="en-US" dirty="0"/>
              <a:t> GPO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klientoch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sk-SK" dirty="0" smtClean="0"/>
              <a:t>Zavolať </a:t>
            </a:r>
            <a:r>
              <a:rPr lang="sk-SK" dirty="0"/>
              <a:t>potrebné CSE </a:t>
            </a:r>
            <a:r>
              <a:rPr lang="sk-SK" dirty="0" smtClean="0"/>
              <a:t>kvôli </a:t>
            </a:r>
            <a:r>
              <a:rPr lang="sk-SK" dirty="0"/>
              <a:t>spracovaniu GPO </a:t>
            </a:r>
            <a:r>
              <a:rPr lang="sk-SK" dirty="0" smtClean="0"/>
              <a:t>politík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sk-SK" dirty="0" smtClean="0"/>
              <a:t>Získa sa zoznam zaregistrovaných CSE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sk-SK" dirty="0" smtClean="0"/>
              <a:t>Zistí sa či je </a:t>
            </a:r>
            <a:r>
              <a:rPr lang="sk-SK" b="1" dirty="0" smtClean="0"/>
              <a:t>slow link</a:t>
            </a:r>
            <a:r>
              <a:rPr lang="sk-SK" dirty="0" smtClean="0"/>
              <a:t> a či je dovolené </a:t>
            </a:r>
            <a:r>
              <a:rPr lang="sk-SK" b="1" dirty="0" smtClean="0"/>
              <a:t>background processing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sk-SK" dirty="0" smtClean="0"/>
              <a:t>Pre každú GPO:</a:t>
            </a:r>
          </a:p>
          <a:p>
            <a:pPr marL="1200150" lvl="3" indent="-342900">
              <a:buFont typeface="Wingdings" pitchFamily="2" charset="2"/>
              <a:buChar char="§"/>
            </a:pPr>
            <a:r>
              <a:rPr lang="sk-SK" dirty="0" smtClean="0"/>
              <a:t>V GPO objekte sa vyčíta zoznam CSE, ktoré sa majú použiť (gpcUserExtension a gpcMachineExtension)</a:t>
            </a:r>
          </a:p>
          <a:p>
            <a:pPr marL="1200150" lvl="3" indent="-342900">
              <a:buFont typeface="Wingdings" pitchFamily="2" charset="2"/>
              <a:buChar char="§"/>
            </a:pPr>
            <a:r>
              <a:rPr lang="sk-SK" dirty="0" smtClean="0"/>
              <a:t>Ak je novšia verzia GPO, tak sa dané nastavenia aplikujú</a:t>
            </a:r>
          </a:p>
          <a:p>
            <a:pPr marL="1200150" lvl="3" indent="-342900">
              <a:buFont typeface="Wingdings" pitchFamily="2" charset="2"/>
              <a:buChar char="§"/>
            </a:pPr>
            <a:r>
              <a:rPr lang="sk-SK" dirty="0" smtClean="0"/>
              <a:t>Ak je nastavené, že sa majú spracovať GPO aj bez zmien, tak sa tiež aplikujú</a:t>
            </a:r>
          </a:p>
          <a:p>
            <a:pPr marL="400050" lvl="2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8939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Debuggovanie GPO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sk-SK" dirty="0" smtClean="0"/>
              <a:t>UserEnv.log </a:t>
            </a:r>
            <a:r>
              <a:rPr lang="en-US" dirty="0" smtClean="0"/>
              <a:t>–</a:t>
            </a:r>
            <a:r>
              <a:rPr lang="sk-SK" dirty="0" smtClean="0"/>
              <a:t> treba zapnúť</a:t>
            </a:r>
          </a:p>
          <a:p>
            <a:pPr marL="342900" lvl="1" indent="-342900"/>
            <a:r>
              <a:rPr lang="sk-SK" dirty="0" smtClean="0"/>
              <a:t>Event Viewer</a:t>
            </a:r>
          </a:p>
          <a:p>
            <a:pPr marL="342900" lvl="1" indent="-342900"/>
            <a:r>
              <a:rPr lang="sk-SK" dirty="0" smtClean="0"/>
              <a:t>Group Polic</a:t>
            </a:r>
            <a:r>
              <a:rPr lang="en-US" dirty="0" smtClean="0"/>
              <a:t>y Modeling</a:t>
            </a:r>
          </a:p>
          <a:p>
            <a:pPr marL="342900" lvl="1" indent="-342900"/>
            <a:r>
              <a:rPr lang="en-US" dirty="0" smtClean="0"/>
              <a:t>Group Policy Results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sk-SK" dirty="0" smtClean="0"/>
              <a:t>Gpresult – Group Policy Results cez command line</a:t>
            </a:r>
          </a:p>
          <a:p>
            <a:pPr marL="342900" lvl="1" indent="-342900"/>
            <a:endParaRPr lang="sk-SK" dirty="0" smtClean="0"/>
          </a:p>
          <a:p>
            <a:pPr marL="342900" lvl="1" indent="-342900"/>
            <a:endParaRPr lang="sk-SK" dirty="0" smtClean="0"/>
          </a:p>
          <a:p>
            <a:pPr marL="342900" lvl="1" indent="-342900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0256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Novinky GPO vo Windows 2012 a 2012 R2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sk-SK" dirty="0" smtClean="0"/>
              <a:t>Group Policy Update z GPMC konzoly</a:t>
            </a:r>
          </a:p>
          <a:p>
            <a:pPr marL="342900" lvl="1" indent="-342900"/>
            <a:endParaRPr lang="sk-SK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2747764"/>
            <a:ext cx="36385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Novinky GPO vo Windows 2012 a 2012 R2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sk-SK" dirty="0" smtClean="0"/>
              <a:t>Status GPO </a:t>
            </a:r>
            <a:r>
              <a:rPr lang="sk-SK" dirty="0"/>
              <a:t>na doméne (</a:t>
            </a:r>
            <a:r>
              <a:rPr lang="sk-SK" dirty="0" smtClean="0"/>
              <a:t>gpotool.exe)</a:t>
            </a:r>
          </a:p>
          <a:p>
            <a:pPr marL="342900" lvl="1" indent="-342900"/>
            <a:endParaRPr lang="sk-SK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2151087"/>
            <a:ext cx="56769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Novinky GPO vo Windows 2012 a 2012 R2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/>
            <a:r>
              <a:rPr lang="sk-SK" dirty="0" smtClean="0"/>
              <a:t>Ďalšie GPO nastavenia pre Windows 8, Windows 8.1, Windows Server 2012 a Windows Server 2012 R2</a:t>
            </a:r>
          </a:p>
          <a:p>
            <a:pPr marL="342900" lvl="1" indent="-342900"/>
            <a:endParaRPr lang="sk-SK" dirty="0"/>
          </a:p>
          <a:p>
            <a:pPr marL="342900" lvl="1" indent="-342900"/>
            <a:r>
              <a:rPr lang="sk-SK" dirty="0" smtClean="0"/>
              <a:t>Vylepšený prístup ku eventom priamo z GPMC konzoly</a:t>
            </a:r>
            <a:endParaRPr lang="sk-SK" dirty="0"/>
          </a:p>
          <a:p>
            <a:pPr marL="342900" lvl="1" indent="-342900"/>
            <a:endParaRPr lang="sk-SK" dirty="0" smtClean="0"/>
          </a:p>
          <a:p>
            <a:pPr marL="342900" lvl="1" indent="-342900"/>
            <a:r>
              <a:rPr lang="sk-SK" dirty="0" smtClean="0"/>
              <a:t>Podpora IPV6 v GPO nastaveniach</a:t>
            </a:r>
          </a:p>
          <a:p>
            <a:pPr marL="742950" lvl="2" indent="-342900"/>
            <a:r>
              <a:rPr lang="sk-SK" dirty="0" smtClean="0"/>
              <a:t>Napríklad pri Item-Level Targeting</a:t>
            </a:r>
          </a:p>
          <a:p>
            <a:pPr marL="342900" lvl="1" indent="-342900"/>
            <a:endParaRPr lang="sk-SK" dirty="0"/>
          </a:p>
          <a:p>
            <a:pPr marL="342900" lvl="1" indent="-342900"/>
            <a:r>
              <a:rPr lang="sk-SK" dirty="0"/>
              <a:t>Group Policy </a:t>
            </a:r>
            <a:r>
              <a:rPr lang="sk-SK" dirty="0" smtClean="0"/>
              <a:t>Caching</a:t>
            </a:r>
          </a:p>
          <a:p>
            <a:pPr marL="742950" lvl="2" indent="-342900"/>
            <a:r>
              <a:rPr lang="sk-SK" dirty="0" smtClean="0"/>
              <a:t>Je defaultne zapnutá vo W8.1</a:t>
            </a:r>
          </a:p>
          <a:p>
            <a:pPr marL="742950" lvl="2" indent="-342900"/>
            <a:r>
              <a:rPr lang="sk-SK" dirty="0" smtClean="0"/>
              <a:t>Vypnutá pre WS2012R2</a:t>
            </a:r>
          </a:p>
          <a:p>
            <a:pPr marL="742950" lvl="2" indent="-342900"/>
            <a:r>
              <a:rPr lang="sk-SK" dirty="0" smtClean="0"/>
              <a:t>Iba pri Synchrónnom spracovaní GPO politík</a:t>
            </a:r>
          </a:p>
          <a:p>
            <a:pPr marL="742950" lvl="2" indent="-342900"/>
            <a:r>
              <a:rPr lang="sk-SK" dirty="0" smtClean="0"/>
              <a:t>Neaplikuje sa ak klient nemá kontakt s DC</a:t>
            </a:r>
          </a:p>
          <a:p>
            <a:pPr marL="742950" lvl="2" indent="-342900"/>
            <a:r>
              <a:rPr lang="sk-SK" dirty="0" smtClean="0"/>
              <a:t>Použije sa len pre Software Installation a Folder Redirection</a:t>
            </a:r>
          </a:p>
          <a:p>
            <a:pPr marL="342900" lvl="1" indent="-342900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6495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Novinky GPO vo Windows 2012 a 2012 R2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sk-SK" dirty="0" smtClean="0"/>
              <a:t>Group Policy Preferences Drive Mapping</a:t>
            </a:r>
          </a:p>
          <a:p>
            <a:pPr marL="742950" lvl="2" indent="-342900"/>
            <a:r>
              <a:rPr lang="sk-SK" dirty="0" smtClean="0"/>
              <a:t>Dané zmeny sa aplikujú aj počas background refresh cyklu</a:t>
            </a:r>
          </a:p>
          <a:p>
            <a:pPr marL="742950" lvl="2" indent="-342900"/>
            <a:r>
              <a:rPr lang="sk-SK" dirty="0" smtClean="0"/>
              <a:t>Odoberanie diskov nefunguje počas background refresh cyklu</a:t>
            </a:r>
          </a:p>
          <a:p>
            <a:pPr marL="342900" lvl="1" indent="-342900"/>
            <a:endParaRPr lang="sk-SK" dirty="0" smtClean="0"/>
          </a:p>
          <a:p>
            <a:pPr marL="342900" lvl="1" indent="-342900"/>
            <a:r>
              <a:rPr lang="sk-SK" dirty="0" smtClean="0"/>
              <a:t>Oneskorené spustenie Logon skriptov</a:t>
            </a:r>
          </a:p>
          <a:p>
            <a:pPr marL="742950" lvl="2" indent="-342900"/>
            <a:r>
              <a:rPr lang="sk-SK" dirty="0" smtClean="0"/>
              <a:t>Defaultne 5 minút po prihlásení </a:t>
            </a:r>
            <a:r>
              <a:rPr lang="en-US" smtClean="0"/>
              <a:t>!</a:t>
            </a:r>
            <a:endParaRPr lang="sk-SK" dirty="0" smtClean="0"/>
          </a:p>
          <a:p>
            <a:pPr marL="742950" lvl="2" indent="-342900"/>
            <a:r>
              <a:rPr lang="sk-SK" dirty="0" smtClean="0"/>
              <a:t>Dá sa to vypnúť cez nastavenia v GPO</a:t>
            </a:r>
          </a:p>
          <a:p>
            <a:pPr marL="342900" lvl="1" indent="-342900"/>
            <a:endParaRPr lang="sk-SK" dirty="0"/>
          </a:p>
          <a:p>
            <a:pPr marL="342900" lvl="1" indent="-342900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067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DOVIDENIA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GOPAS: </a:t>
            </a:r>
            <a:r>
              <a:rPr lang="cs-CZ" dirty="0" err="1" smtClean="0"/>
              <a:t>info@gopas,sk</a:t>
            </a:r>
            <a:r>
              <a:rPr lang="cs-CZ" dirty="0" smtClean="0"/>
              <a:t> </a:t>
            </a:r>
            <a:r>
              <a:rPr lang="en-US" dirty="0"/>
              <a:t>|</a:t>
            </a:r>
            <a:r>
              <a:rPr lang="cs-CZ" dirty="0"/>
              <a:t> </a:t>
            </a:r>
            <a:r>
              <a:rPr lang="cs-CZ" dirty="0" smtClean="0"/>
              <a:t>www.gopas.sk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cs-CZ" dirty="0"/>
              <a:t> </a:t>
            </a:r>
            <a:r>
              <a:rPr lang="cs-CZ" dirty="0" smtClean="0"/>
              <a:t>www.facebook.com/GOPASSR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611188" y="2997200"/>
            <a:ext cx="8281292" cy="1367904"/>
          </a:xfrm>
        </p:spPr>
        <p:txBody>
          <a:bodyPr/>
          <a:lstStyle/>
          <a:p>
            <a:r>
              <a:rPr lang="cs-CZ" dirty="0" err="1" smtClean="0"/>
              <a:t>Pri</a:t>
            </a:r>
            <a:r>
              <a:rPr lang="cs-CZ" dirty="0" smtClean="0"/>
              <a:t> </a:t>
            </a:r>
            <a:r>
              <a:rPr lang="cs-CZ" dirty="0" err="1" smtClean="0"/>
              <a:t>ďalších</a:t>
            </a:r>
            <a:r>
              <a:rPr lang="cs-CZ" dirty="0" smtClean="0"/>
              <a:t> </a:t>
            </a:r>
            <a:r>
              <a:rPr lang="cs-CZ" dirty="0" err="1" smtClean="0"/>
              <a:t>kurzoch</a:t>
            </a:r>
            <a:r>
              <a:rPr lang="cs-CZ" dirty="0" smtClean="0"/>
              <a:t> v IT </a:t>
            </a:r>
            <a:r>
              <a:rPr lang="cs-CZ" dirty="0" err="1" smtClean="0"/>
              <a:t>školiacom</a:t>
            </a:r>
            <a:r>
              <a:rPr lang="cs-CZ" dirty="0" smtClean="0"/>
              <a:t> </a:t>
            </a:r>
            <a:r>
              <a:rPr lang="cs-CZ" dirty="0" err="1" smtClean="0"/>
              <a:t>stredisku</a:t>
            </a:r>
            <a:r>
              <a:rPr lang="cs-CZ" dirty="0" smtClean="0"/>
              <a:t> GOPAS SR, a.s.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7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Local Group Policy </a:t>
            </a:r>
            <a:r>
              <a:rPr lang="en-US" dirty="0" smtClean="0"/>
              <a:t>Objects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457200"/>
            <a:r>
              <a:rPr lang="en-US" dirty="0" smtClean="0"/>
              <a:t>Computer Configuration</a:t>
            </a:r>
          </a:p>
          <a:p>
            <a:pPr marL="914400" lvl="1" indent="-457200"/>
            <a:r>
              <a:rPr lang="en-US" dirty="0" smtClean="0"/>
              <a:t>%</a:t>
            </a:r>
            <a:r>
              <a:rPr lang="en-US" dirty="0" err="1" smtClean="0"/>
              <a:t>systemroot</a:t>
            </a:r>
            <a:r>
              <a:rPr lang="en-US" dirty="0" smtClean="0"/>
              <a:t>%\System32\</a:t>
            </a:r>
            <a:r>
              <a:rPr lang="en-US" dirty="0" err="1" smtClean="0"/>
              <a:t>GroupPolicy</a:t>
            </a:r>
            <a:r>
              <a:rPr lang="en-US" dirty="0" smtClean="0"/>
              <a:t>\Machine</a:t>
            </a:r>
          </a:p>
          <a:p>
            <a:pPr marL="514350" indent="-457200"/>
            <a:r>
              <a:rPr lang="en-US" dirty="0" smtClean="0"/>
              <a:t>User Configuration</a:t>
            </a:r>
          </a:p>
          <a:p>
            <a:pPr marL="914400" lvl="1" indent="-457200"/>
            <a:r>
              <a:rPr lang="en-US" dirty="0" smtClean="0"/>
              <a:t>%</a:t>
            </a:r>
            <a:r>
              <a:rPr lang="en-US" dirty="0" err="1" smtClean="0"/>
              <a:t>systemroot</a:t>
            </a:r>
            <a:r>
              <a:rPr lang="en-US" dirty="0"/>
              <a:t>%</a:t>
            </a:r>
            <a:r>
              <a:rPr lang="en-US" dirty="0" smtClean="0"/>
              <a:t>\System32\</a:t>
            </a:r>
            <a:r>
              <a:rPr lang="en-US" dirty="0" err="1" smtClean="0"/>
              <a:t>GroupPolicy</a:t>
            </a:r>
            <a:r>
              <a:rPr lang="en-US" dirty="0" smtClean="0"/>
              <a:t>\User</a:t>
            </a:r>
          </a:p>
          <a:p>
            <a:pPr marL="514350" indent="-457200"/>
            <a:r>
              <a:rPr lang="en-US" dirty="0" smtClean="0"/>
              <a:t>Administrators</a:t>
            </a:r>
          </a:p>
          <a:p>
            <a:pPr marL="914400" lvl="1" indent="-457200"/>
            <a:r>
              <a:rPr lang="en-US" dirty="0" smtClean="0"/>
              <a:t>%</a:t>
            </a:r>
            <a:r>
              <a:rPr lang="en-US" dirty="0" err="1" smtClean="0"/>
              <a:t>systemroot</a:t>
            </a:r>
            <a:r>
              <a:rPr lang="en-US" dirty="0" smtClean="0"/>
              <a:t>%\System32\</a:t>
            </a:r>
            <a:r>
              <a:rPr lang="en-US" dirty="0" err="1" smtClean="0"/>
              <a:t>GroupPolicyUsers</a:t>
            </a:r>
            <a:r>
              <a:rPr lang="en-US" dirty="0" smtClean="0"/>
              <a:t>\S-1-5-32-544\User</a:t>
            </a:r>
          </a:p>
          <a:p>
            <a:pPr marL="514350" indent="-457200"/>
            <a:r>
              <a:rPr lang="en-US" dirty="0" smtClean="0"/>
              <a:t>Non-Administrators</a:t>
            </a:r>
          </a:p>
          <a:p>
            <a:pPr marL="914400" lvl="1" indent="-457200"/>
            <a:r>
              <a:rPr lang="en-US" dirty="0" smtClean="0"/>
              <a:t>%</a:t>
            </a:r>
            <a:r>
              <a:rPr lang="en-US" dirty="0" err="1" smtClean="0"/>
              <a:t>systemroot</a:t>
            </a:r>
            <a:r>
              <a:rPr lang="en-US" dirty="0" smtClean="0"/>
              <a:t>%\System32\</a:t>
            </a:r>
            <a:r>
              <a:rPr lang="en-US" dirty="0" err="1" smtClean="0"/>
              <a:t>GroupPolicyUsers</a:t>
            </a:r>
            <a:r>
              <a:rPr lang="en-US" dirty="0" smtClean="0"/>
              <a:t>\S-1-5-32-545\User</a:t>
            </a:r>
          </a:p>
          <a:p>
            <a:pPr marL="514350" indent="-457200"/>
            <a:r>
              <a:rPr lang="en-US" dirty="0" smtClean="0"/>
              <a:t>U</a:t>
            </a:r>
            <a:r>
              <a:rPr lang="sk-SK" dirty="0" smtClean="0"/>
              <a:t>žívateľ</a:t>
            </a:r>
          </a:p>
          <a:p>
            <a:pPr marL="914400" lvl="1" indent="-457200"/>
            <a:r>
              <a:rPr lang="en-US" dirty="0" smtClean="0"/>
              <a:t>%</a:t>
            </a:r>
            <a:r>
              <a:rPr lang="en-US" dirty="0" err="1" smtClean="0"/>
              <a:t>systemroot</a:t>
            </a:r>
            <a:r>
              <a:rPr lang="en-US" dirty="0"/>
              <a:t>%</a:t>
            </a:r>
            <a:r>
              <a:rPr lang="en-US" dirty="0" smtClean="0"/>
              <a:t>\System32\</a:t>
            </a:r>
            <a:r>
              <a:rPr lang="en-US" dirty="0" err="1" smtClean="0"/>
              <a:t>GroupPolicyUsers</a:t>
            </a:r>
            <a:r>
              <a:rPr lang="en-US" dirty="0" smtClean="0"/>
              <a:t>\</a:t>
            </a:r>
            <a:r>
              <a:rPr lang="en-US" b="1" dirty="0" smtClean="0"/>
              <a:t>GUID</a:t>
            </a:r>
            <a:r>
              <a:rPr lang="en-US" dirty="0" smtClean="0"/>
              <a:t>\User</a:t>
            </a:r>
            <a:endParaRPr lang="en-US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Local Group Policy </a:t>
            </a:r>
            <a:r>
              <a:rPr lang="en-US" dirty="0" smtClean="0"/>
              <a:t>Objects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endParaRPr lang="en-US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10" y="1495655"/>
            <a:ext cx="5318546" cy="48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Policy Object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Group policy object – </a:t>
            </a:r>
            <a:r>
              <a:rPr lang="sk-SK" dirty="0" smtClean="0"/>
              <a:t>objekt skupinových politík</a:t>
            </a:r>
          </a:p>
          <a:p>
            <a:pPr marL="57150" indent="0">
              <a:buNone/>
            </a:pPr>
            <a:endParaRPr lang="sk-SK" dirty="0" smtClean="0"/>
          </a:p>
          <a:p>
            <a:pPr marL="57150" indent="0">
              <a:buNone/>
            </a:pPr>
            <a:r>
              <a:rPr lang="sk-SK" dirty="0" smtClean="0"/>
              <a:t>Group Policy Management Console </a:t>
            </a:r>
            <a:r>
              <a:rPr lang="en-US" dirty="0" smtClean="0"/>
              <a:t>(</a:t>
            </a:r>
            <a:r>
              <a:rPr lang="en-US" dirty="0" err="1" smtClean="0"/>
              <a:t>gpmc.msc</a:t>
            </a:r>
            <a:r>
              <a:rPr lang="en-US" dirty="0" smtClean="0"/>
              <a:t>)</a:t>
            </a:r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sk-SK" dirty="0" smtClean="0"/>
              <a:t>súčasť Remote Server Administration Tools</a:t>
            </a:r>
          </a:p>
          <a:p>
            <a:pPr marL="57150" indent="0">
              <a:buNone/>
            </a:pPr>
            <a:endParaRPr lang="sk-SK" dirty="0"/>
          </a:p>
          <a:p>
            <a:pPr marL="57150" indent="0">
              <a:buNone/>
            </a:pPr>
            <a:endParaRPr lang="sk-SK" dirty="0" smtClean="0"/>
          </a:p>
          <a:p>
            <a:pPr marL="57150" indent="0">
              <a:buNone/>
            </a:pPr>
            <a:endParaRPr lang="sk-SK" dirty="0"/>
          </a:p>
          <a:p>
            <a:pPr marL="57150" indent="0">
              <a:buNone/>
            </a:pPr>
            <a:endParaRPr lang="sk-SK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90135"/>
            <a:ext cx="3511723" cy="2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Policy Object</a:t>
            </a:r>
            <a:r>
              <a:rPr lang="sk-SK" dirty="0" smtClean="0"/>
              <a:t> detailnejšie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sk-SK" dirty="0" smtClean="0"/>
              <a:t>GPO sa skladá</a:t>
            </a:r>
            <a:r>
              <a:rPr lang="en-US" dirty="0" smtClean="0"/>
              <a:t>:</a:t>
            </a:r>
            <a:endParaRPr lang="sk-SK" dirty="0" smtClean="0"/>
          </a:p>
          <a:p>
            <a:pPr lvl="1"/>
            <a:r>
              <a:rPr lang="sk-SK" b="1" dirty="0"/>
              <a:t>GPC (Group Policy Container)</a:t>
            </a:r>
            <a:r>
              <a:rPr lang="sk-SK" dirty="0"/>
              <a:t> – Táto časť GPO politiky je uložená v AD databáze</a:t>
            </a:r>
          </a:p>
          <a:p>
            <a:pPr lvl="1"/>
            <a:r>
              <a:rPr lang="sk-SK" b="1" dirty="0" smtClean="0"/>
              <a:t>GPT </a:t>
            </a:r>
            <a:r>
              <a:rPr lang="sk-SK" b="1" dirty="0"/>
              <a:t>(Group Policy Template)</a:t>
            </a:r>
            <a:r>
              <a:rPr lang="sk-SK" dirty="0"/>
              <a:t> – Táto časť GPO politiky je uložená na DFS SYSVOL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sk-SK" dirty="0" smtClean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7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Policy Object</a:t>
            </a:r>
            <a:r>
              <a:rPr lang="sk-SK" dirty="0" smtClean="0"/>
              <a:t> </a:t>
            </a:r>
            <a:r>
              <a:rPr lang="sk-SK" dirty="0"/>
              <a:t>detailnejšie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Group Policy </a:t>
            </a:r>
            <a:r>
              <a:rPr lang="sk-SK" b="1" dirty="0" smtClean="0"/>
              <a:t>Container</a:t>
            </a:r>
          </a:p>
          <a:p>
            <a:endParaRPr lang="sk-SK" b="1" dirty="0"/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Uložené </a:t>
            </a:r>
            <a:r>
              <a:rPr lang="en-US" b="1" dirty="0" err="1" smtClean="0"/>
              <a:t>atrib</a:t>
            </a:r>
            <a:r>
              <a:rPr lang="sk-SK" b="1" dirty="0" smtClean="0"/>
              <a:t>úty v AD</a:t>
            </a:r>
            <a:endParaRPr lang="en-US" b="1" dirty="0" smtClean="0"/>
          </a:p>
          <a:p>
            <a:pPr lvl="1"/>
            <a:r>
              <a:rPr lang="en-US" dirty="0" smtClean="0"/>
              <a:t>Security – Delegation GPO</a:t>
            </a:r>
          </a:p>
          <a:p>
            <a:pPr lvl="1"/>
            <a:r>
              <a:rPr lang="en-US" dirty="0" err="1" smtClean="0"/>
              <a:t>versionNumber</a:t>
            </a:r>
            <a:r>
              <a:rPr lang="en-US" dirty="0" smtClean="0"/>
              <a:t> – </a:t>
            </a:r>
            <a:r>
              <a:rPr lang="en-US" dirty="0" err="1" smtClean="0"/>
              <a:t>verzia</a:t>
            </a:r>
            <a:r>
              <a:rPr lang="en-US" dirty="0" smtClean="0"/>
              <a:t> GPO</a:t>
            </a:r>
          </a:p>
          <a:p>
            <a:pPr lvl="1"/>
            <a:r>
              <a:rPr lang="sk-SK" dirty="0" smtClean="0"/>
              <a:t>gPCFileSysPath</a:t>
            </a:r>
            <a:r>
              <a:rPr lang="en-US" dirty="0" smtClean="0"/>
              <a:t> – </a:t>
            </a:r>
            <a:r>
              <a:rPr lang="en-US" dirty="0" err="1" smtClean="0"/>
              <a:t>cesta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GPT</a:t>
            </a:r>
          </a:p>
          <a:p>
            <a:pPr lvl="1"/>
            <a:r>
              <a:rPr lang="sk-SK" dirty="0" smtClean="0"/>
              <a:t>gPCWQLFilter</a:t>
            </a:r>
            <a:r>
              <a:rPr lang="en-US" dirty="0" smtClean="0"/>
              <a:t> – </a:t>
            </a:r>
            <a:r>
              <a:rPr lang="en-US" dirty="0" err="1" smtClean="0"/>
              <a:t>aplikovan</a:t>
            </a:r>
            <a:r>
              <a:rPr lang="sk-SK" dirty="0" smtClean="0"/>
              <a:t>ý WMI filter</a:t>
            </a:r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pPr lvl="1"/>
            <a:endParaRPr lang="en-US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-10776" y="6309320"/>
            <a:ext cx="7463095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" y="2276872"/>
            <a:ext cx="79914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pas 1  (3 barvy)">
  <a:themeElements>
    <a:clrScheme name="Gopas 2 (6 barev)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009FE3"/>
      </a:accent1>
      <a:accent2>
        <a:srgbClr val="EF7D4D"/>
      </a:accent2>
      <a:accent3>
        <a:srgbClr val="009640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Gopas 2  (3 barvy + &quot;planetka&quot;)">
  <a:themeElements>
    <a:clrScheme name="Gopas 2 (6 barev)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009FE3"/>
      </a:accent1>
      <a:accent2>
        <a:srgbClr val="EF7D4D"/>
      </a:accent2>
      <a:accent3>
        <a:srgbClr val="009640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pas 3  (6 barev)">
  <a:themeElements>
    <a:clrScheme name="Gopas 2 (6 barev)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009FE3"/>
      </a:accent1>
      <a:accent2>
        <a:srgbClr val="EF7D4D"/>
      </a:accent2>
      <a:accent3>
        <a:srgbClr val="009640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opas 4  (6 barev + &quot;planetka&quot;)">
  <a:themeElements>
    <a:clrScheme name="Gopas 2 (6 barev)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009FE3"/>
      </a:accent1>
      <a:accent2>
        <a:srgbClr val="EF7D4D"/>
      </a:accent2>
      <a:accent3>
        <a:srgbClr val="009640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Microsoft Office PowerPoint</Application>
  <PresentationFormat>On-screen Show (4:3)</PresentationFormat>
  <Paragraphs>500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Wingdings</vt:lpstr>
      <vt:lpstr>Gopas 1  (3 barvy)</vt:lpstr>
      <vt:lpstr>Gopas 2  (3 barvy + "planetka")</vt:lpstr>
      <vt:lpstr>Gopas 3  (6 barev)</vt:lpstr>
      <vt:lpstr>Gopas 4  (6 barev + "planetka")</vt:lpstr>
      <vt:lpstr> Deep-dive do Group Policy  plus novinky Windows 2012 R2 </vt:lpstr>
      <vt:lpstr>Obsah</vt:lpstr>
      <vt:lpstr>Lokálne politiky</vt:lpstr>
      <vt:lpstr>Multiple Local Group Policy Objects</vt:lpstr>
      <vt:lpstr>Multiple Local Group Policy Objects</vt:lpstr>
      <vt:lpstr>Multiple Local Group Policy Objects</vt:lpstr>
      <vt:lpstr>Group Policy Object</vt:lpstr>
      <vt:lpstr>Group Policy Object detailnejšie</vt:lpstr>
      <vt:lpstr>Group Policy Object detailnejšie</vt:lpstr>
      <vt:lpstr>Group Policy Object detailnejšie</vt:lpstr>
      <vt:lpstr>Group Policy Object detailnejšie</vt:lpstr>
      <vt:lpstr>Aplikovanie GPO</vt:lpstr>
      <vt:lpstr>Aplikovanie GPO</vt:lpstr>
      <vt:lpstr>Aplikovanie GPO</vt:lpstr>
      <vt:lpstr>Úpravy v aplikovaní GPO</vt:lpstr>
      <vt:lpstr>Úpravy v aplikovaní GPO</vt:lpstr>
      <vt:lpstr>Security Filtering</vt:lpstr>
      <vt:lpstr>Starter GPOs</vt:lpstr>
      <vt:lpstr>Tetovanie v GPO</vt:lpstr>
      <vt:lpstr>Nastavenia v GPO politikách</vt:lpstr>
      <vt:lpstr>Nastavenia v GPO politikách</vt:lpstr>
      <vt:lpstr>GPO Preferencie</vt:lpstr>
      <vt:lpstr>ADM a ADMX súbory</vt:lpstr>
      <vt:lpstr>ADM a ADMX súbory</vt:lpstr>
      <vt:lpstr>Aplikovanie GPO</vt:lpstr>
      <vt:lpstr>Aplikovanie GPO</vt:lpstr>
      <vt:lpstr>Aplikovanie GPO</vt:lpstr>
      <vt:lpstr>Aplikovanie GPO</vt:lpstr>
      <vt:lpstr>Aplikovanie GPO</vt:lpstr>
      <vt:lpstr>Aplikovanie GPO</vt:lpstr>
      <vt:lpstr>Aplikovanie GPO</vt:lpstr>
      <vt:lpstr>WMI filter a Item-level Targeting</vt:lpstr>
      <vt:lpstr>Loopback processing</vt:lpstr>
      <vt:lpstr>Loopback processing</vt:lpstr>
      <vt:lpstr>Loopback processing</vt:lpstr>
      <vt:lpstr>Loopback processing</vt:lpstr>
      <vt:lpstr>Slow link detection</vt:lpstr>
      <vt:lpstr>Procesovanie GPO na klientoch</vt:lpstr>
      <vt:lpstr>Procesovanie GPO na klientoch</vt:lpstr>
      <vt:lpstr>Procesovanie GPO na klientoch</vt:lpstr>
      <vt:lpstr>Procesovanie GPO na klientoch</vt:lpstr>
      <vt:lpstr>Debuggovanie GPO</vt:lpstr>
      <vt:lpstr>Novinky GPO vo Windows 2012 a 2012 R2</vt:lpstr>
      <vt:lpstr>Novinky GPO vo Windows 2012 a 2012 R2</vt:lpstr>
      <vt:lpstr>Novinky GPO vo Windows 2012 a 2012 R2</vt:lpstr>
      <vt:lpstr>Novinky GPO vo Windows 2012 a 2012 R2</vt:lpstr>
      <vt:lpstr>DOVIDENIA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2013-03-17T16:22:31Z</dcterms:created>
  <dcterms:modified xsi:type="dcterms:W3CDTF">2014-02-12T07:07:13Z</dcterms:modified>
</cp:coreProperties>
</file>